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72" r:id="rId2"/>
  </p:sldMasterIdLst>
  <p:notesMasterIdLst>
    <p:notesMasterId r:id="rId130"/>
  </p:notesMasterIdLst>
  <p:sldIdLst>
    <p:sldId id="1069" r:id="rId3"/>
    <p:sldId id="995" r:id="rId4"/>
    <p:sldId id="2769" r:id="rId5"/>
    <p:sldId id="1059" r:id="rId6"/>
    <p:sldId id="482" r:id="rId7"/>
    <p:sldId id="2940" r:id="rId8"/>
    <p:sldId id="939" r:id="rId9"/>
    <p:sldId id="2932" r:id="rId10"/>
    <p:sldId id="977" r:id="rId11"/>
    <p:sldId id="2905" r:id="rId12"/>
    <p:sldId id="2921" r:id="rId13"/>
    <p:sldId id="2922" r:id="rId14"/>
    <p:sldId id="2919" r:id="rId15"/>
    <p:sldId id="2884" r:id="rId16"/>
    <p:sldId id="2882" r:id="rId17"/>
    <p:sldId id="2941" r:id="rId18"/>
    <p:sldId id="2942" r:id="rId19"/>
    <p:sldId id="2943" r:id="rId20"/>
    <p:sldId id="2920" r:id="rId21"/>
    <p:sldId id="968" r:id="rId22"/>
    <p:sldId id="2944" r:id="rId23"/>
    <p:sldId id="467" r:id="rId24"/>
    <p:sldId id="2754" r:id="rId25"/>
    <p:sldId id="2755" r:id="rId26"/>
    <p:sldId id="2885" r:id="rId27"/>
    <p:sldId id="2886" r:id="rId28"/>
    <p:sldId id="2887" r:id="rId29"/>
    <p:sldId id="2889" r:id="rId30"/>
    <p:sldId id="2739" r:id="rId31"/>
    <p:sldId id="2890" r:id="rId32"/>
    <p:sldId id="2727" r:id="rId33"/>
    <p:sldId id="2908" r:id="rId34"/>
    <p:sldId id="2909" r:id="rId35"/>
    <p:sldId id="895" r:id="rId36"/>
    <p:sldId id="263" r:id="rId37"/>
    <p:sldId id="456" r:id="rId38"/>
    <p:sldId id="291" r:id="rId39"/>
    <p:sldId id="483" r:id="rId40"/>
    <p:sldId id="457" r:id="rId41"/>
    <p:sldId id="2911" r:id="rId42"/>
    <p:sldId id="2913" r:id="rId43"/>
    <p:sldId id="321" r:id="rId44"/>
    <p:sldId id="2912" r:id="rId45"/>
    <p:sldId id="2937" r:id="rId46"/>
    <p:sldId id="2938" r:id="rId47"/>
    <p:sldId id="2936" r:id="rId48"/>
    <p:sldId id="2939" r:id="rId49"/>
    <p:sldId id="2927" r:id="rId50"/>
    <p:sldId id="927" r:id="rId51"/>
    <p:sldId id="2910" r:id="rId52"/>
    <p:sldId id="2907" r:id="rId53"/>
    <p:sldId id="484" r:id="rId54"/>
    <p:sldId id="931" r:id="rId55"/>
    <p:sldId id="347" r:id="rId56"/>
    <p:sldId id="2915" r:id="rId57"/>
    <p:sldId id="2914" r:id="rId58"/>
    <p:sldId id="2923" r:id="rId59"/>
    <p:sldId id="2924" r:id="rId60"/>
    <p:sldId id="472" r:id="rId61"/>
    <p:sldId id="2906" r:id="rId62"/>
    <p:sldId id="1053" r:id="rId63"/>
    <p:sldId id="2897" r:id="rId64"/>
    <p:sldId id="1070" r:id="rId65"/>
    <p:sldId id="1071" r:id="rId66"/>
    <p:sldId id="1072" r:id="rId67"/>
    <p:sldId id="915" r:id="rId68"/>
    <p:sldId id="1050" r:id="rId69"/>
    <p:sldId id="1060" r:id="rId70"/>
    <p:sldId id="2904" r:id="rId71"/>
    <p:sldId id="2896" r:id="rId72"/>
    <p:sldId id="2916" r:id="rId73"/>
    <p:sldId id="2917" r:id="rId74"/>
    <p:sldId id="2918" r:id="rId75"/>
    <p:sldId id="991" r:id="rId76"/>
    <p:sldId id="438" r:id="rId77"/>
    <p:sldId id="890" r:id="rId78"/>
    <p:sldId id="2740" r:id="rId79"/>
    <p:sldId id="889" r:id="rId80"/>
    <p:sldId id="2813" r:id="rId81"/>
    <p:sldId id="2738" r:id="rId82"/>
    <p:sldId id="2891" r:id="rId83"/>
    <p:sldId id="2892" r:id="rId84"/>
    <p:sldId id="2881" r:id="rId85"/>
    <p:sldId id="2877" r:id="rId86"/>
    <p:sldId id="2878" r:id="rId87"/>
    <p:sldId id="897" r:id="rId88"/>
    <p:sldId id="293" r:id="rId89"/>
    <p:sldId id="2817" r:id="rId90"/>
    <p:sldId id="959" r:id="rId91"/>
    <p:sldId id="980" r:id="rId92"/>
    <p:sldId id="1066" r:id="rId93"/>
    <p:sldId id="1067" r:id="rId94"/>
    <p:sldId id="1068" r:id="rId95"/>
    <p:sldId id="979" r:id="rId96"/>
    <p:sldId id="2926" r:id="rId97"/>
    <p:sldId id="1074" r:id="rId98"/>
    <p:sldId id="981" r:id="rId99"/>
    <p:sldId id="997" r:id="rId100"/>
    <p:sldId id="2893" r:id="rId101"/>
    <p:sldId id="2894" r:id="rId102"/>
    <p:sldId id="2901" r:id="rId103"/>
    <p:sldId id="2902" r:id="rId104"/>
    <p:sldId id="2895" r:id="rId105"/>
    <p:sldId id="937" r:id="rId106"/>
    <p:sldId id="935" r:id="rId107"/>
    <p:sldId id="933" r:id="rId108"/>
    <p:sldId id="934" r:id="rId109"/>
    <p:sldId id="260" r:id="rId110"/>
    <p:sldId id="2928" r:id="rId111"/>
    <p:sldId id="282" r:id="rId112"/>
    <p:sldId id="1051" r:id="rId113"/>
    <p:sldId id="2929" r:id="rId114"/>
    <p:sldId id="2900" r:id="rId115"/>
    <p:sldId id="2898" r:id="rId116"/>
    <p:sldId id="2899" r:id="rId117"/>
    <p:sldId id="525" r:id="rId118"/>
    <p:sldId id="863" r:id="rId119"/>
    <p:sldId id="2903" r:id="rId120"/>
    <p:sldId id="924" r:id="rId121"/>
    <p:sldId id="1005" r:id="rId122"/>
    <p:sldId id="985" r:id="rId123"/>
    <p:sldId id="2930" r:id="rId124"/>
    <p:sldId id="2934" r:id="rId125"/>
    <p:sldId id="2925" r:id="rId126"/>
    <p:sldId id="2933" r:id="rId127"/>
    <p:sldId id="974" r:id="rId128"/>
    <p:sldId id="2931" r:id="rId1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A4A1A"/>
    <a:srgbClr val="0088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0"/>
    <p:restoredTop sz="89265"/>
  </p:normalViewPr>
  <p:slideViewPr>
    <p:cSldViewPr snapToGrid="0">
      <p:cViewPr varScale="1">
        <p:scale>
          <a:sx n="128" d="100"/>
          <a:sy n="128" d="100"/>
        </p:scale>
        <p:origin x="176" y="984"/>
      </p:cViewPr>
      <p:guideLst>
        <p:guide orient="horz" pos="1620"/>
        <p:guide pos="2880"/>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8A212-D0AF-4549-A293-266077729BA4}"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5C76260-3D51-9146-82D8-78AF3528D5CC}">
      <dgm:prSet phldrT="[Text]" custT="1"/>
      <dgm:spPr>
        <a:solidFill>
          <a:srgbClr val="00B0F0"/>
        </a:solidFill>
      </dgm:spPr>
      <dgm:t>
        <a:bodyPr/>
        <a:lstStyle/>
        <a:p>
          <a:endParaRPr lang="en-US" sz="900" dirty="0"/>
        </a:p>
        <a:p>
          <a:r>
            <a:rPr lang="en-US" sz="900" dirty="0"/>
            <a:t>Traders/</a:t>
          </a:r>
          <a:r>
            <a:rPr lang="en-US" sz="900" dirty="0">
              <a:solidFill>
                <a:srgbClr val="FF0000"/>
              </a:solidFill>
            </a:rPr>
            <a:t>Hunters</a:t>
          </a:r>
        </a:p>
        <a:p>
          <a:r>
            <a:rPr lang="zh-CN" altLang="en-US" sz="900" dirty="0"/>
            <a:t>（</a:t>
          </a:r>
          <a:r>
            <a:rPr lang="en-US" altLang="zh-CN" sz="900" dirty="0"/>
            <a:t>students/teachers</a:t>
          </a:r>
          <a:r>
            <a:rPr lang="zh-CN" altLang="en-US" sz="900" dirty="0"/>
            <a:t>）</a:t>
          </a:r>
          <a:endParaRPr lang="en-US" sz="900" dirty="0"/>
        </a:p>
      </dgm:t>
    </dgm:pt>
    <dgm:pt modelId="{CA76F70F-A0B1-634F-B159-BD9A8F45BE6E}" type="parTrans" cxnId="{808AED0F-7841-614F-A421-9E8DB4AA1666}">
      <dgm:prSet/>
      <dgm:spPr/>
      <dgm:t>
        <a:bodyPr/>
        <a:lstStyle/>
        <a:p>
          <a:endParaRPr lang="en-US"/>
        </a:p>
      </dgm:t>
    </dgm:pt>
    <dgm:pt modelId="{9794248F-73DB-FB45-930A-9A1C3EAA66A6}" type="sibTrans" cxnId="{808AED0F-7841-614F-A421-9E8DB4AA1666}">
      <dgm:prSet/>
      <dgm:spPr>
        <a:ln w="63500"/>
      </dgm:spPr>
      <dgm:t>
        <a:bodyPr/>
        <a:lstStyle/>
        <a:p>
          <a:endParaRPr lang="en-US"/>
        </a:p>
      </dgm:t>
    </dgm:pt>
    <dgm:pt modelId="{3929E53C-C08B-5749-ADE2-395CB4B8ADAE}">
      <dgm:prSet phldrT="[Text]" custT="1"/>
      <dgm:spPr>
        <a:solidFill>
          <a:srgbClr val="00B0F0"/>
        </a:solidFill>
      </dgm:spPr>
      <dgm:t>
        <a:bodyPr/>
        <a:lstStyle/>
        <a:p>
          <a:r>
            <a:rPr lang="en-US" sz="900" dirty="0"/>
            <a:t>Miners/</a:t>
          </a:r>
          <a:r>
            <a:rPr lang="en-US" sz="900" dirty="0">
              <a:solidFill>
                <a:srgbClr val="FF0000"/>
              </a:solidFill>
            </a:rPr>
            <a:t>Herders</a:t>
          </a:r>
        </a:p>
        <a:p>
          <a:r>
            <a:rPr lang="zh-CN" altLang="en-US" sz="900" dirty="0"/>
            <a:t>（</a:t>
          </a:r>
          <a:r>
            <a:rPr lang="en-US" altLang="zh-CN" sz="900" dirty="0"/>
            <a:t>Administrators/Witnesses</a:t>
          </a:r>
          <a:r>
            <a:rPr lang="zh-CN" altLang="en-US" sz="900" dirty="0"/>
            <a:t>）</a:t>
          </a:r>
          <a:endParaRPr lang="en-US" sz="900" dirty="0"/>
        </a:p>
      </dgm:t>
    </dgm:pt>
    <dgm:pt modelId="{50268B65-11FB-7E41-B22B-2E92A33C80F5}" type="parTrans" cxnId="{0C647937-3A42-5F4F-B812-2CBAC48EE636}">
      <dgm:prSet/>
      <dgm:spPr/>
      <dgm:t>
        <a:bodyPr/>
        <a:lstStyle/>
        <a:p>
          <a:endParaRPr lang="en-US"/>
        </a:p>
      </dgm:t>
    </dgm:pt>
    <dgm:pt modelId="{FAD5A11C-77F7-484A-B3CF-028A793D2B3A}" type="sibTrans" cxnId="{0C647937-3A42-5F4F-B812-2CBAC48EE636}">
      <dgm:prSet/>
      <dgm:spPr>
        <a:ln w="63500"/>
      </dgm:spPr>
      <dgm:t>
        <a:bodyPr/>
        <a:lstStyle/>
        <a:p>
          <a:endParaRPr lang="en-US"/>
        </a:p>
      </dgm:t>
    </dgm:pt>
    <dgm:pt modelId="{62237521-A0E8-0149-A4B3-05E274AD0540}">
      <dgm:prSet phldrT="[Text]" custT="1"/>
      <dgm:spPr>
        <a:solidFill>
          <a:srgbClr val="00B0F0"/>
        </a:solidFill>
      </dgm:spPr>
      <dgm:t>
        <a:bodyPr/>
        <a:lstStyle/>
        <a:p>
          <a:r>
            <a:rPr lang="en-US" sz="900" dirty="0"/>
            <a:t>Coders</a:t>
          </a:r>
          <a:r>
            <a:rPr lang="en-US" altLang="zh-CN" sz="900" dirty="0"/>
            <a:t>/</a:t>
          </a:r>
          <a:r>
            <a:rPr lang="en-US" altLang="zh-CN" sz="900" dirty="0">
              <a:solidFill>
                <a:srgbClr val="FF0000"/>
              </a:solidFill>
            </a:rPr>
            <a:t>DNA Editors</a:t>
          </a:r>
          <a:endParaRPr lang="en-US" sz="900" dirty="0">
            <a:solidFill>
              <a:srgbClr val="FF0000"/>
            </a:solidFill>
          </a:endParaRPr>
        </a:p>
        <a:p>
          <a:r>
            <a:rPr lang="en-US" sz="900" dirty="0"/>
            <a:t>(Artists/Creative People)</a:t>
          </a:r>
        </a:p>
        <a:p>
          <a:endParaRPr lang="en-US" sz="900" dirty="0"/>
        </a:p>
      </dgm:t>
    </dgm:pt>
    <dgm:pt modelId="{659AA5CF-D8AD-C747-BD09-7ED39A57980E}" type="parTrans" cxnId="{2E975496-1BC5-9443-B248-505DECC780D2}">
      <dgm:prSet/>
      <dgm:spPr/>
      <dgm:t>
        <a:bodyPr/>
        <a:lstStyle/>
        <a:p>
          <a:endParaRPr lang="en-US"/>
        </a:p>
      </dgm:t>
    </dgm:pt>
    <dgm:pt modelId="{006A0708-5235-654C-B457-48AD2C45C441}" type="sibTrans" cxnId="{2E975496-1BC5-9443-B248-505DECC780D2}">
      <dgm:prSet/>
      <dgm:spPr>
        <a:ln w="63500"/>
      </dgm:spPr>
      <dgm:t>
        <a:bodyPr/>
        <a:lstStyle/>
        <a:p>
          <a:endParaRPr lang="en-US"/>
        </a:p>
      </dgm:t>
    </dgm:pt>
    <dgm:pt modelId="{107EC568-8F0C-A44A-A3B0-FEE90093D0FE}" type="pres">
      <dgm:prSet presAssocID="{6338A212-D0AF-4549-A293-266077729BA4}" presName="cycle" presStyleCnt="0">
        <dgm:presLayoutVars>
          <dgm:dir/>
          <dgm:resizeHandles val="exact"/>
        </dgm:presLayoutVars>
      </dgm:prSet>
      <dgm:spPr/>
    </dgm:pt>
    <dgm:pt modelId="{43F2C746-DAE2-584B-BBDD-0852366B0988}" type="pres">
      <dgm:prSet presAssocID="{45C76260-3D51-9146-82D8-78AF3528D5CC}" presName="node" presStyleLbl="node1" presStyleIdx="0" presStyleCnt="3">
        <dgm:presLayoutVars>
          <dgm:bulletEnabled val="1"/>
        </dgm:presLayoutVars>
      </dgm:prSet>
      <dgm:spPr/>
    </dgm:pt>
    <dgm:pt modelId="{ED8F3C73-3274-1140-9D7F-19A20A2ECB5E}" type="pres">
      <dgm:prSet presAssocID="{45C76260-3D51-9146-82D8-78AF3528D5CC}" presName="spNode" presStyleCnt="0"/>
      <dgm:spPr/>
    </dgm:pt>
    <dgm:pt modelId="{B9CC47F0-EAF8-3140-B943-339D8B9DBD37}" type="pres">
      <dgm:prSet presAssocID="{9794248F-73DB-FB45-930A-9A1C3EAA66A6}" presName="sibTrans" presStyleLbl="sibTrans1D1" presStyleIdx="0" presStyleCnt="3"/>
      <dgm:spPr/>
    </dgm:pt>
    <dgm:pt modelId="{1A7A45DD-F5AB-AE4D-9255-F86015A9822A}" type="pres">
      <dgm:prSet presAssocID="{3929E53C-C08B-5749-ADE2-395CB4B8ADAE}" presName="node" presStyleLbl="node1" presStyleIdx="1" presStyleCnt="3">
        <dgm:presLayoutVars>
          <dgm:bulletEnabled val="1"/>
        </dgm:presLayoutVars>
      </dgm:prSet>
      <dgm:spPr/>
    </dgm:pt>
    <dgm:pt modelId="{831BDEBF-D549-D246-B57B-27514E92738F}" type="pres">
      <dgm:prSet presAssocID="{3929E53C-C08B-5749-ADE2-395CB4B8ADAE}" presName="spNode" presStyleCnt="0"/>
      <dgm:spPr/>
    </dgm:pt>
    <dgm:pt modelId="{57ABA5FE-DE45-324F-B157-0863CC712A3C}" type="pres">
      <dgm:prSet presAssocID="{FAD5A11C-77F7-484A-B3CF-028A793D2B3A}" presName="sibTrans" presStyleLbl="sibTrans1D1" presStyleIdx="1" presStyleCnt="3"/>
      <dgm:spPr/>
    </dgm:pt>
    <dgm:pt modelId="{E25D9C5A-DBEB-4042-B7D9-1A2383A622B7}" type="pres">
      <dgm:prSet presAssocID="{62237521-A0E8-0149-A4B3-05E274AD0540}" presName="node" presStyleLbl="node1" presStyleIdx="2" presStyleCnt="3">
        <dgm:presLayoutVars>
          <dgm:bulletEnabled val="1"/>
        </dgm:presLayoutVars>
      </dgm:prSet>
      <dgm:spPr/>
    </dgm:pt>
    <dgm:pt modelId="{5240C9E4-9F1A-EF43-A919-E1535AD149A1}" type="pres">
      <dgm:prSet presAssocID="{62237521-A0E8-0149-A4B3-05E274AD0540}" presName="spNode" presStyleCnt="0"/>
      <dgm:spPr/>
    </dgm:pt>
    <dgm:pt modelId="{184D504B-E4C5-EA44-AF86-85C246BD05C9}" type="pres">
      <dgm:prSet presAssocID="{006A0708-5235-654C-B457-48AD2C45C441}" presName="sibTrans" presStyleLbl="sibTrans1D1" presStyleIdx="2" presStyleCnt="3"/>
      <dgm:spPr/>
    </dgm:pt>
  </dgm:ptLst>
  <dgm:cxnLst>
    <dgm:cxn modelId="{808AED0F-7841-614F-A421-9E8DB4AA1666}" srcId="{6338A212-D0AF-4549-A293-266077729BA4}" destId="{45C76260-3D51-9146-82D8-78AF3528D5CC}" srcOrd="0" destOrd="0" parTransId="{CA76F70F-A0B1-634F-B159-BD9A8F45BE6E}" sibTransId="{9794248F-73DB-FB45-930A-9A1C3EAA66A6}"/>
    <dgm:cxn modelId="{3E249910-1D40-8E45-862F-69C463A18730}" type="presOf" srcId="{6338A212-D0AF-4549-A293-266077729BA4}" destId="{107EC568-8F0C-A44A-A3B0-FEE90093D0FE}" srcOrd="0" destOrd="0" presId="urn:microsoft.com/office/officeart/2005/8/layout/cycle5"/>
    <dgm:cxn modelId="{E4B0ED20-961B-4946-9D15-84077ED993E8}" type="presOf" srcId="{9794248F-73DB-FB45-930A-9A1C3EAA66A6}" destId="{B9CC47F0-EAF8-3140-B943-339D8B9DBD37}" srcOrd="0" destOrd="0" presId="urn:microsoft.com/office/officeart/2005/8/layout/cycle5"/>
    <dgm:cxn modelId="{0C647937-3A42-5F4F-B812-2CBAC48EE636}" srcId="{6338A212-D0AF-4549-A293-266077729BA4}" destId="{3929E53C-C08B-5749-ADE2-395CB4B8ADAE}" srcOrd="1" destOrd="0" parTransId="{50268B65-11FB-7E41-B22B-2E92A33C80F5}" sibTransId="{FAD5A11C-77F7-484A-B3CF-028A793D2B3A}"/>
    <dgm:cxn modelId="{FAD81A40-3F36-6D4B-B7E0-D48E7020BE23}" type="presOf" srcId="{006A0708-5235-654C-B457-48AD2C45C441}" destId="{184D504B-E4C5-EA44-AF86-85C246BD05C9}" srcOrd="0" destOrd="0" presId="urn:microsoft.com/office/officeart/2005/8/layout/cycle5"/>
    <dgm:cxn modelId="{1C212758-6983-7E43-9EEE-D8B543F6AE35}" type="presOf" srcId="{3929E53C-C08B-5749-ADE2-395CB4B8ADAE}" destId="{1A7A45DD-F5AB-AE4D-9255-F86015A9822A}" srcOrd="0" destOrd="0" presId="urn:microsoft.com/office/officeart/2005/8/layout/cycle5"/>
    <dgm:cxn modelId="{E72B3967-DD83-9B43-BD5E-DC6C9CCEB31F}" type="presOf" srcId="{FAD5A11C-77F7-484A-B3CF-028A793D2B3A}" destId="{57ABA5FE-DE45-324F-B157-0863CC712A3C}" srcOrd="0" destOrd="0" presId="urn:microsoft.com/office/officeart/2005/8/layout/cycle5"/>
    <dgm:cxn modelId="{62323A67-5FCD-FE4C-8824-B84BA1CC14DE}" type="presOf" srcId="{62237521-A0E8-0149-A4B3-05E274AD0540}" destId="{E25D9C5A-DBEB-4042-B7D9-1A2383A622B7}" srcOrd="0" destOrd="0" presId="urn:microsoft.com/office/officeart/2005/8/layout/cycle5"/>
    <dgm:cxn modelId="{249E0680-7F7F-494D-875E-FFBB918A9E37}" type="presOf" srcId="{45C76260-3D51-9146-82D8-78AF3528D5CC}" destId="{43F2C746-DAE2-584B-BBDD-0852366B0988}" srcOrd="0" destOrd="0" presId="urn:microsoft.com/office/officeart/2005/8/layout/cycle5"/>
    <dgm:cxn modelId="{2E975496-1BC5-9443-B248-505DECC780D2}" srcId="{6338A212-D0AF-4549-A293-266077729BA4}" destId="{62237521-A0E8-0149-A4B3-05E274AD0540}" srcOrd="2" destOrd="0" parTransId="{659AA5CF-D8AD-C747-BD09-7ED39A57980E}" sibTransId="{006A0708-5235-654C-B457-48AD2C45C441}"/>
    <dgm:cxn modelId="{FECC557E-5523-F948-A4C0-26E9F3149B63}" type="presParOf" srcId="{107EC568-8F0C-A44A-A3B0-FEE90093D0FE}" destId="{43F2C746-DAE2-584B-BBDD-0852366B0988}" srcOrd="0" destOrd="0" presId="urn:microsoft.com/office/officeart/2005/8/layout/cycle5"/>
    <dgm:cxn modelId="{1422EE0C-EB02-A14C-8CE6-87279F731FEC}" type="presParOf" srcId="{107EC568-8F0C-A44A-A3B0-FEE90093D0FE}" destId="{ED8F3C73-3274-1140-9D7F-19A20A2ECB5E}" srcOrd="1" destOrd="0" presId="urn:microsoft.com/office/officeart/2005/8/layout/cycle5"/>
    <dgm:cxn modelId="{F83101B8-38E4-2441-A58C-0C571A164EBB}" type="presParOf" srcId="{107EC568-8F0C-A44A-A3B0-FEE90093D0FE}" destId="{B9CC47F0-EAF8-3140-B943-339D8B9DBD37}" srcOrd="2" destOrd="0" presId="urn:microsoft.com/office/officeart/2005/8/layout/cycle5"/>
    <dgm:cxn modelId="{EDD9F50A-ED5A-A14A-9219-3D9597187543}" type="presParOf" srcId="{107EC568-8F0C-A44A-A3B0-FEE90093D0FE}" destId="{1A7A45DD-F5AB-AE4D-9255-F86015A9822A}" srcOrd="3" destOrd="0" presId="urn:microsoft.com/office/officeart/2005/8/layout/cycle5"/>
    <dgm:cxn modelId="{24572B3A-9E67-3A49-92C8-1ACCABB4C413}" type="presParOf" srcId="{107EC568-8F0C-A44A-A3B0-FEE90093D0FE}" destId="{831BDEBF-D549-D246-B57B-27514E92738F}" srcOrd="4" destOrd="0" presId="urn:microsoft.com/office/officeart/2005/8/layout/cycle5"/>
    <dgm:cxn modelId="{F5ED7889-6A83-B644-A2D0-EAC0FB439629}" type="presParOf" srcId="{107EC568-8F0C-A44A-A3B0-FEE90093D0FE}" destId="{57ABA5FE-DE45-324F-B157-0863CC712A3C}" srcOrd="5" destOrd="0" presId="urn:microsoft.com/office/officeart/2005/8/layout/cycle5"/>
    <dgm:cxn modelId="{81159426-40DE-894F-9B34-1BC234CF895A}" type="presParOf" srcId="{107EC568-8F0C-A44A-A3B0-FEE90093D0FE}" destId="{E25D9C5A-DBEB-4042-B7D9-1A2383A622B7}" srcOrd="6" destOrd="0" presId="urn:microsoft.com/office/officeart/2005/8/layout/cycle5"/>
    <dgm:cxn modelId="{FFFD375E-A7F9-074F-B70A-174145BF1811}" type="presParOf" srcId="{107EC568-8F0C-A44A-A3B0-FEE90093D0FE}" destId="{5240C9E4-9F1A-EF43-A919-E1535AD149A1}" srcOrd="7" destOrd="0" presId="urn:microsoft.com/office/officeart/2005/8/layout/cycle5"/>
    <dgm:cxn modelId="{054C9E53-BD51-C74D-A752-E2E1AC45E3B1}" type="presParOf" srcId="{107EC568-8F0C-A44A-A3B0-FEE90093D0FE}" destId="{184D504B-E4C5-EA44-AF86-85C246BD05C9}"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2C746-DAE2-584B-BBDD-0852366B0988}">
      <dsp:nvSpPr>
        <dsp:cNvPr id="0" name=""/>
        <dsp:cNvSpPr/>
      </dsp:nvSpPr>
      <dsp:spPr>
        <a:xfrm>
          <a:off x="1379420" y="75"/>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p>
        <a:p>
          <a:pPr marL="0" lvl="0" indent="0" algn="ctr" defTabSz="400050">
            <a:lnSpc>
              <a:spcPct val="90000"/>
            </a:lnSpc>
            <a:spcBef>
              <a:spcPct val="0"/>
            </a:spcBef>
            <a:spcAft>
              <a:spcPct val="35000"/>
            </a:spcAft>
            <a:buNone/>
          </a:pPr>
          <a:r>
            <a:rPr lang="en-US" sz="900" kern="1200" dirty="0"/>
            <a:t>Traders/</a:t>
          </a:r>
          <a:r>
            <a:rPr lang="en-US" sz="900" kern="1200" dirty="0">
              <a:solidFill>
                <a:srgbClr val="FF0000"/>
              </a:solidFill>
            </a:rPr>
            <a:t>Hunters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students/teachers</a:t>
          </a:r>
          <a:r>
            <a:rPr lang="zh-CN" altLang="en-US" sz="900" kern="1200" dirty="0"/>
            <a:t>）</a:t>
          </a:r>
          <a:endParaRPr lang="en-US" sz="900" kern="1200" dirty="0"/>
        </a:p>
      </dsp:txBody>
      <dsp:txXfrm>
        <a:off x="1417427" y="38082"/>
        <a:ext cx="1121802" cy="702566"/>
      </dsp:txXfrm>
    </dsp:sp>
    <dsp:sp modelId="{B9CC47F0-EAF8-3140-B943-339D8B9DBD37}">
      <dsp:nvSpPr>
        <dsp:cNvPr id="0" name=""/>
        <dsp:cNvSpPr/>
      </dsp:nvSpPr>
      <dsp:spPr>
        <a:xfrm>
          <a:off x="939581" y="389365"/>
          <a:ext cx="2077494" cy="2077494"/>
        </a:xfrm>
        <a:custGeom>
          <a:avLst/>
          <a:gdLst/>
          <a:ahLst/>
          <a:cxnLst/>
          <a:rect l="0" t="0" r="0" b="0"/>
          <a:pathLst>
            <a:path>
              <a:moveTo>
                <a:pt x="1798570" y="330464"/>
              </a:moveTo>
              <a:arcTo wR="1038747" hR="1038747" stAng="19020639"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1A7A45DD-F5AB-AE4D-9255-F86015A9822A}">
      <dsp:nvSpPr>
        <dsp:cNvPr id="0" name=""/>
        <dsp:cNvSpPr/>
      </dsp:nvSpPr>
      <dsp:spPr>
        <a:xfrm>
          <a:off x="2279002"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Miners/</a:t>
          </a:r>
          <a:r>
            <a:rPr lang="en-US" sz="900" kern="1200" dirty="0">
              <a:solidFill>
                <a:srgbClr val="FF0000"/>
              </a:solidFill>
            </a:rPr>
            <a:t>Herders</a:t>
          </a:r>
        </a:p>
        <a:p>
          <a:pPr marL="0" lvl="0" indent="0" algn="ctr" defTabSz="400050">
            <a:lnSpc>
              <a:spcPct val="90000"/>
            </a:lnSpc>
            <a:spcBef>
              <a:spcPct val="0"/>
            </a:spcBef>
            <a:spcAft>
              <a:spcPct val="35000"/>
            </a:spcAft>
            <a:buNone/>
          </a:pPr>
          <a:r>
            <a:rPr lang="zh-CN" altLang="en-US" sz="900" kern="1200" dirty="0"/>
            <a:t>（</a:t>
          </a:r>
          <a:r>
            <a:rPr lang="en-US" altLang="zh-CN" sz="900" kern="1200" dirty="0"/>
            <a:t>Administrators/Witnesses</a:t>
          </a:r>
          <a:r>
            <a:rPr lang="zh-CN" altLang="en-US" sz="900" kern="1200" dirty="0"/>
            <a:t>）</a:t>
          </a:r>
          <a:endParaRPr lang="en-US" sz="900" kern="1200" dirty="0"/>
        </a:p>
      </dsp:txBody>
      <dsp:txXfrm>
        <a:off x="2317009" y="1596203"/>
        <a:ext cx="1121802" cy="702566"/>
      </dsp:txXfrm>
    </dsp:sp>
    <dsp:sp modelId="{57ABA5FE-DE45-324F-B157-0863CC712A3C}">
      <dsp:nvSpPr>
        <dsp:cNvPr id="0" name=""/>
        <dsp:cNvSpPr/>
      </dsp:nvSpPr>
      <dsp:spPr>
        <a:xfrm>
          <a:off x="939581" y="389365"/>
          <a:ext cx="2077494" cy="2077494"/>
        </a:xfrm>
        <a:custGeom>
          <a:avLst/>
          <a:gdLst/>
          <a:ahLst/>
          <a:cxnLst/>
          <a:rect l="0" t="0" r="0" b="0"/>
          <a:pathLst>
            <a:path>
              <a:moveTo>
                <a:pt x="1357625" y="2027338"/>
              </a:moveTo>
              <a:arcTo wR="1038747" hR="1038747" stAng="4327349" swAng="2145302"/>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 modelId="{E25D9C5A-DBEB-4042-B7D9-1A2383A622B7}">
      <dsp:nvSpPr>
        <dsp:cNvPr id="0" name=""/>
        <dsp:cNvSpPr/>
      </dsp:nvSpPr>
      <dsp:spPr>
        <a:xfrm>
          <a:off x="479838" y="1558196"/>
          <a:ext cx="1197816" cy="778580"/>
        </a:xfrm>
        <a:prstGeom prst="round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Coders</a:t>
          </a:r>
          <a:r>
            <a:rPr lang="en-US" altLang="zh-CN" sz="900" kern="1200" dirty="0"/>
            <a:t>/</a:t>
          </a:r>
          <a:r>
            <a:rPr lang="en-US" altLang="zh-CN" sz="900" kern="1200" dirty="0">
              <a:solidFill>
                <a:srgbClr val="FF0000"/>
              </a:solidFill>
            </a:rPr>
            <a:t>DNA Editors</a:t>
          </a:r>
          <a:endParaRPr lang="en-US" sz="900" kern="1200" dirty="0">
            <a:solidFill>
              <a:srgbClr val="FF0000"/>
            </a:solidFill>
          </a:endParaRPr>
        </a:p>
        <a:p>
          <a:pPr marL="0" lvl="0" indent="0" algn="ctr" defTabSz="400050">
            <a:lnSpc>
              <a:spcPct val="90000"/>
            </a:lnSpc>
            <a:spcBef>
              <a:spcPct val="0"/>
            </a:spcBef>
            <a:spcAft>
              <a:spcPct val="35000"/>
            </a:spcAft>
            <a:buNone/>
          </a:pPr>
          <a:r>
            <a:rPr lang="en-US" sz="900" kern="1200" dirty="0"/>
            <a:t>(Artists/Creative People)</a:t>
          </a:r>
        </a:p>
        <a:p>
          <a:pPr marL="0" lvl="0" indent="0" algn="ctr" defTabSz="400050">
            <a:lnSpc>
              <a:spcPct val="90000"/>
            </a:lnSpc>
            <a:spcBef>
              <a:spcPct val="0"/>
            </a:spcBef>
            <a:spcAft>
              <a:spcPct val="35000"/>
            </a:spcAft>
            <a:buNone/>
          </a:pPr>
          <a:endParaRPr lang="en-US" sz="900" kern="1200" dirty="0"/>
        </a:p>
      </dsp:txBody>
      <dsp:txXfrm>
        <a:off x="517845" y="1596203"/>
        <a:ext cx="1121802" cy="702566"/>
      </dsp:txXfrm>
    </dsp:sp>
    <dsp:sp modelId="{184D504B-E4C5-EA44-AF86-85C246BD05C9}">
      <dsp:nvSpPr>
        <dsp:cNvPr id="0" name=""/>
        <dsp:cNvSpPr/>
      </dsp:nvSpPr>
      <dsp:spPr>
        <a:xfrm>
          <a:off x="939581" y="389365"/>
          <a:ext cx="2077494" cy="2077494"/>
        </a:xfrm>
        <a:custGeom>
          <a:avLst/>
          <a:gdLst/>
          <a:ahLst/>
          <a:cxnLst/>
          <a:rect l="0" t="0" r="0" b="0"/>
          <a:pathLst>
            <a:path>
              <a:moveTo>
                <a:pt x="3356" y="955313"/>
              </a:moveTo>
              <a:arcTo wR="1038747" hR="1038747" stAng="11076424" swAng="2302937"/>
            </a:path>
          </a:pathLst>
        </a:custGeom>
        <a:noFill/>
        <a:ln w="63500" cap="flat" cmpd="sng" algn="ctr">
          <a:solidFill>
            <a:scrgbClr r="0" g="0" b="0">
              <a:shade val="95000"/>
              <a:satMod val="105000"/>
            </a:sc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123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85275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14</a:t>
            </a:fld>
            <a:endParaRPr lang="en-US"/>
          </a:p>
        </p:txBody>
      </p:sp>
    </p:spTree>
    <p:extLst>
      <p:ext uri="{BB962C8B-B14F-4D97-AF65-F5344CB8AC3E}">
        <p14:creationId xmlns:p14="http://schemas.microsoft.com/office/powerpoint/2010/main" val="369735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16</a:t>
            </a:fld>
            <a:endParaRPr lang="en-US"/>
          </a:p>
        </p:txBody>
      </p:sp>
    </p:spTree>
    <p:extLst>
      <p:ext uri="{BB962C8B-B14F-4D97-AF65-F5344CB8AC3E}">
        <p14:creationId xmlns:p14="http://schemas.microsoft.com/office/powerpoint/2010/main" val="258603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48678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3994372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050333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84468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27</a:t>
            </a:fld>
            <a:endParaRPr lang="en-US"/>
          </a:p>
        </p:txBody>
      </p:sp>
    </p:spTree>
    <p:extLst>
      <p:ext uri="{BB962C8B-B14F-4D97-AF65-F5344CB8AC3E}">
        <p14:creationId xmlns:p14="http://schemas.microsoft.com/office/powerpoint/2010/main" val="779388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2184300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101256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017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2971007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199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4989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574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5741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367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64346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146716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62187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49765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43918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2197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7877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6736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05368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2224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11569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05815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6682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13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3489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0053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16036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8778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这就回到当时的区块链了，为什么我们要大力发展区块链、物联网？因为区块链和物联网给</a:t>
            </a:r>
            <a:r>
              <a:rPr lang="zh-CN" altLang="en-US">
                <a:sym typeface="+mn-ea"/>
              </a:rPr>
              <a:t>数据资产的</a:t>
            </a:r>
            <a:r>
              <a:rPr lang="zh-CN" altLang="en-US"/>
              <a:t>度量衡提供了时间、空间的可观测数据进而让我们建立了可信机制</a:t>
            </a:r>
          </a:p>
        </p:txBody>
      </p:sp>
    </p:spTree>
    <p:extLst>
      <p:ext uri="{BB962C8B-B14F-4D97-AF65-F5344CB8AC3E}">
        <p14:creationId xmlns:p14="http://schemas.microsoft.com/office/powerpoint/2010/main" val="2156720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下面我们再引入以下空间网的概念，空间网</a:t>
            </a:r>
            <a:r>
              <a:rPr lang="en-US" altLang="zh-CN"/>
              <a:t>=</a:t>
            </a:r>
            <a:r>
              <a:rPr lang="zh-CN" altLang="en-US"/>
              <a:t>对数据赋予时间与空间的标示</a:t>
            </a:r>
          </a:p>
        </p:txBody>
      </p:sp>
    </p:spTree>
    <p:extLst>
      <p:ext uri="{BB962C8B-B14F-4D97-AF65-F5344CB8AC3E}">
        <p14:creationId xmlns:p14="http://schemas.microsoft.com/office/powerpoint/2010/main" val="4089558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这几张图可以对空间网的概念有大致的了解认知</a:t>
            </a:r>
          </a:p>
        </p:txBody>
      </p:sp>
    </p:spTree>
    <p:extLst>
      <p:ext uri="{BB962C8B-B14F-4D97-AF65-F5344CB8AC3E}">
        <p14:creationId xmlns:p14="http://schemas.microsoft.com/office/powerpoint/2010/main" val="9286014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在时间上，我们把</a:t>
            </a:r>
            <a:r>
              <a:rPr lang="zh-CN" altLang="en-US" spc="300" dirty="0">
                <a:solidFill>
                  <a:schemeClr val="bg1"/>
                </a:solidFill>
                <a:uFillTx/>
                <a:latin typeface="华文新魏" panose="02010800040101010101" pitchFamily="2" charset="-122"/>
                <a:ea typeface="华文新魏" panose="02010800040101010101" pitchFamily="2" charset="-122"/>
                <a:sym typeface="+mn-ea"/>
              </a:rPr>
              <a:t>区块链定义成是一个分布于全球范围的数字时钟，他可以对数据内容赋予一个时间上的标识即打上时间戳。时间问题得以解决。</a:t>
            </a:r>
            <a:endParaRPr lang="zh-CN" altLang="en-US"/>
          </a:p>
        </p:txBody>
      </p:sp>
    </p:spTree>
    <p:extLst>
      <p:ext uri="{BB962C8B-B14F-4D97-AF65-F5344CB8AC3E}">
        <p14:creationId xmlns:p14="http://schemas.microsoft.com/office/powerpoint/2010/main" val="1918482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那么当区块链的参与者越多也代表着交易链越长，计算力越高那么这个模型就可以对区块链进行初步理解，后续的时间、空间问题会在后面的</a:t>
            </a:r>
            <a:r>
              <a:rPr lang="en-US" altLang="zh-CN"/>
              <a:t>PPT</a:t>
            </a:r>
            <a:r>
              <a:rPr lang="zh-CN" altLang="en-US"/>
              <a:t>中逐一解决。</a:t>
            </a:r>
          </a:p>
        </p:txBody>
      </p:sp>
    </p:spTree>
    <p:extLst>
      <p:ext uri="{BB962C8B-B14F-4D97-AF65-F5344CB8AC3E}">
        <p14:creationId xmlns:p14="http://schemas.microsoft.com/office/powerpoint/2010/main" val="16897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由上，我们当前的经济其实是“账户经济”，倘若记账成本低于生产成本？那么记账就是最简单最盈利的事情了</a:t>
            </a:r>
          </a:p>
        </p:txBody>
      </p:sp>
    </p:spTree>
    <p:extLst>
      <p:ext uri="{BB962C8B-B14F-4D97-AF65-F5344CB8AC3E}">
        <p14:creationId xmlns:p14="http://schemas.microsoft.com/office/powerpoint/2010/main" val="3826491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因为这前五大、二十大的上市公司是管理数据的数据公司，所以管理数据的他们最有钱。</a:t>
            </a:r>
          </a:p>
          <a:p>
            <a:r>
              <a:rPr lang="zh-CN" altLang="en-US"/>
              <a:t>引用Peter Bakker的话“科学家不能改变世界，但会计师可以。”</a:t>
            </a:r>
          </a:p>
          <a:p>
            <a:r>
              <a:rPr lang="zh-CN" altLang="en-US"/>
              <a:t>上述的那些公司就是数据的会计师公司，现在我们所在的时代是数据资产时代，我们的所有资产都在账户之中。谁管理我们的账户，那么谁就是会计师。</a:t>
            </a:r>
          </a:p>
        </p:txBody>
      </p:sp>
    </p:spTree>
    <p:extLst>
      <p:ext uri="{BB962C8B-B14F-4D97-AF65-F5344CB8AC3E}">
        <p14:creationId xmlns:p14="http://schemas.microsoft.com/office/powerpoint/2010/main" val="2870892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a:t>我们这一套体系最基础的模型就是基于芝加哥学派所划出的产业发展四力模型而出的。</a:t>
            </a:r>
          </a:p>
        </p:txBody>
      </p:sp>
    </p:spTree>
    <p:extLst>
      <p:ext uri="{BB962C8B-B14F-4D97-AF65-F5344CB8AC3E}">
        <p14:creationId xmlns:p14="http://schemas.microsoft.com/office/powerpoint/2010/main" val="189374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7293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9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23051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04430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23578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52536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97410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0133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067421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62477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21420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0249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083115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06186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841437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842566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290195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a:t>1. </a:t>
            </a:r>
            <a:r>
              <a:rPr lang="zh-TW" altLang="en-US" dirty="0"/>
              <a:t>對稱性是底層的不變性</a:t>
            </a:r>
          </a:p>
          <a:p>
            <a:r>
              <a:rPr lang="en-US" altLang="zh-TW" dirty="0"/>
              <a:t>2. </a:t>
            </a:r>
            <a:r>
              <a:rPr lang="zh-TW" altLang="en-US" dirty="0"/>
              <a:t>在</a:t>
            </a:r>
            <a:r>
              <a:rPr lang="en-US" dirty="0"/>
              <a:t>Cyberspace</a:t>
            </a:r>
            <a:r>
              <a:rPr lang="zh-TW" altLang="en-US" dirty="0"/>
              <a:t>上，數據、操作數據的方式、操作數據的基礎架構，是資產的根本</a:t>
            </a:r>
          </a:p>
          <a:p>
            <a:r>
              <a:rPr lang="en-US" altLang="zh-TW" dirty="0"/>
              <a:t>3. </a:t>
            </a:r>
            <a:r>
              <a:rPr lang="zh-TW" altLang="en-US" dirty="0"/>
              <a:t>邏輯模型是凝聚群體意識的有效框架</a:t>
            </a:r>
          </a:p>
          <a:p>
            <a:r>
              <a:rPr lang="en-US" altLang="zh-TW" dirty="0"/>
              <a:t>4. </a:t>
            </a:r>
            <a:r>
              <a:rPr lang="en-US" dirty="0" err="1"/>
              <a:t>Devops</a:t>
            </a:r>
            <a:r>
              <a:rPr lang="en-US" dirty="0"/>
              <a:t> </a:t>
            </a:r>
            <a:r>
              <a:rPr lang="zh-TW" altLang="en-US" dirty="0"/>
              <a:t>能夠高效實現不同規模的</a:t>
            </a:r>
            <a:r>
              <a:rPr lang="en-US" dirty="0"/>
              <a:t>Logic Model, </a:t>
            </a:r>
            <a:r>
              <a:rPr lang="zh-TW" altLang="en-US" dirty="0"/>
              <a:t>藉由（不同層次）數據可視與可控</a:t>
            </a:r>
            <a:endParaRPr lang="en-TW" dirty="0"/>
          </a:p>
          <a:p>
            <a:endParaRPr lang="en-TW" dirty="0"/>
          </a:p>
        </p:txBody>
      </p:sp>
    </p:spTree>
    <p:extLst>
      <p:ext uri="{BB962C8B-B14F-4D97-AF65-F5344CB8AC3E}">
        <p14:creationId xmlns:p14="http://schemas.microsoft.com/office/powerpoint/2010/main" val="6549614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36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20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48138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44112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58606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CUSTOM_7">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35980" y="1393699"/>
            <a:ext cx="6886801" cy="1782300"/>
          </a:xfrm>
          <a:prstGeom prst="rect">
            <a:avLst/>
          </a:prstGeom>
        </p:spPr>
        <p:txBody>
          <a:bodyPr anchor="b">
            <a:normAutofit/>
          </a:bodyPr>
          <a:lstStyle>
            <a:lvl1pPr algn="r">
              <a:defRPr sz="4800">
                <a:solidFill>
                  <a:srgbClr val="00FFCD"/>
                </a:solidFill>
              </a:defRPr>
            </a:lvl1pPr>
          </a:lstStyle>
          <a:p>
            <a:r>
              <a:t>Title Text</a:t>
            </a:r>
          </a:p>
        </p:txBody>
      </p:sp>
      <p:sp>
        <p:nvSpPr>
          <p:cNvPr id="12" name="Body Level One…"/>
          <p:cNvSpPr txBox="1">
            <a:spLocks noGrp="1"/>
          </p:cNvSpPr>
          <p:nvPr>
            <p:ph type="body" sz="quarter" idx="1"/>
          </p:nvPr>
        </p:nvSpPr>
        <p:spPr>
          <a:xfrm>
            <a:off x="3670680" y="2933521"/>
            <a:ext cx="4352101" cy="717001"/>
          </a:xfrm>
          <a:prstGeom prst="rect">
            <a:avLst/>
          </a:prstGeom>
        </p:spPr>
        <p:txBody>
          <a:bodyPr anchor="b">
            <a:normAutofit/>
          </a:bodyPr>
          <a:lstStyle>
            <a:lvl1pPr marL="304800" indent="-152400" algn="r">
              <a:lnSpc>
                <a:spcPct val="100000"/>
              </a:lnSpc>
              <a:buClrTx/>
              <a:buSzTx/>
              <a:buFontTx/>
              <a:buNone/>
              <a:defRPr>
                <a:solidFill>
                  <a:srgbClr val="FFFFFF"/>
                </a:solidFill>
              </a:defRPr>
            </a:lvl1pPr>
            <a:lvl2pPr marL="304800" indent="304800" algn="r">
              <a:lnSpc>
                <a:spcPct val="100000"/>
              </a:lnSpc>
              <a:buClrTx/>
              <a:buSzTx/>
              <a:buFontTx/>
              <a:buNone/>
              <a:defRPr>
                <a:solidFill>
                  <a:srgbClr val="FFFFFF"/>
                </a:solidFill>
              </a:defRPr>
            </a:lvl2pPr>
            <a:lvl3pPr marL="304800" indent="762000" algn="r">
              <a:lnSpc>
                <a:spcPct val="100000"/>
              </a:lnSpc>
              <a:buClrTx/>
              <a:buSzTx/>
              <a:buFontTx/>
              <a:buNone/>
              <a:defRPr>
                <a:solidFill>
                  <a:srgbClr val="FFFFFF"/>
                </a:solidFill>
              </a:defRPr>
            </a:lvl3pPr>
            <a:lvl4pPr marL="304800" indent="1219200" algn="r">
              <a:lnSpc>
                <a:spcPct val="100000"/>
              </a:lnSpc>
              <a:buClrTx/>
              <a:buSzTx/>
              <a:buFontTx/>
              <a:buNone/>
              <a:defRPr>
                <a:solidFill>
                  <a:srgbClr val="FFFFFF"/>
                </a:solidFill>
              </a:defRPr>
            </a:lvl4pPr>
            <a:lvl5pPr marL="304800" indent="1676400" algn="r">
              <a:lnSpc>
                <a:spcPct val="100000"/>
              </a:lnSpc>
              <a:buClrTx/>
              <a:buSzTx/>
              <a:buFont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78568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USTOM_18">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147650" y="3085150"/>
            <a:ext cx="5005500" cy="1022101"/>
          </a:xfrm>
          <a:prstGeom prst="rect">
            <a:avLst/>
          </a:prstGeom>
        </p:spPr>
        <p:txBody>
          <a:bodyPr anchor="ctr">
            <a:normAutofit/>
          </a:bodyPr>
          <a:lstStyle>
            <a:lvl1pPr>
              <a:defRPr sz="3600">
                <a:solidFill>
                  <a:srgbClr val="00FFCD"/>
                </a:solidFill>
              </a:defRPr>
            </a:lvl1pPr>
          </a:lstStyle>
          <a:p>
            <a:r>
              <a:t>Title Text</a:t>
            </a:r>
          </a:p>
        </p:txBody>
      </p:sp>
      <p:sp>
        <p:nvSpPr>
          <p:cNvPr id="30" name="Body Level One…"/>
          <p:cNvSpPr txBox="1">
            <a:spLocks noGrp="1"/>
          </p:cNvSpPr>
          <p:nvPr>
            <p:ph type="body" sz="quarter" idx="1"/>
          </p:nvPr>
        </p:nvSpPr>
        <p:spPr>
          <a:xfrm>
            <a:off x="1147575" y="4028959"/>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23899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USTOM_12">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638350" y="376497"/>
            <a:ext cx="3867300" cy="2054102"/>
          </a:xfrm>
          <a:prstGeom prst="rect">
            <a:avLst/>
          </a:prstGeom>
        </p:spPr>
        <p:txBody>
          <a:bodyPr anchor="b">
            <a:normAutofit/>
          </a:bodyPr>
          <a:lstStyle>
            <a:lvl1pPr algn="ctr">
              <a:defRPr>
                <a:solidFill>
                  <a:srgbClr val="00FFCD"/>
                </a:solidFill>
              </a:defRPr>
            </a:lvl1pPr>
          </a:lstStyle>
          <a:p>
            <a:r>
              <a:t>Title Text</a:t>
            </a:r>
          </a:p>
        </p:txBody>
      </p:sp>
      <p:sp>
        <p:nvSpPr>
          <p:cNvPr id="39" name="Body Level One…"/>
          <p:cNvSpPr txBox="1">
            <a:spLocks noGrp="1"/>
          </p:cNvSpPr>
          <p:nvPr>
            <p:ph type="body" sz="quarter" idx="1"/>
          </p:nvPr>
        </p:nvSpPr>
        <p:spPr>
          <a:xfrm>
            <a:off x="2459550" y="2314225"/>
            <a:ext cx="4224900" cy="17844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3286327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USTOM_15">
    <p:spTree>
      <p:nvGrpSpPr>
        <p:cNvPr id="1" name=""/>
        <p:cNvGrpSpPr/>
        <p:nvPr/>
      </p:nvGrpSpPr>
      <p:grpSpPr>
        <a:xfrm>
          <a:off x="0" y="0"/>
          <a:ext cx="0" cy="0"/>
          <a:chOff x="0" y="0"/>
          <a:chExt cx="0" cy="0"/>
        </a:xfrm>
      </p:grpSpPr>
      <p:sp>
        <p:nvSpPr>
          <p:cNvPr id="47"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18627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USTOM_21">
    <p:spTree>
      <p:nvGrpSpPr>
        <p:cNvPr id="1" name=""/>
        <p:cNvGrpSpPr/>
        <p:nvPr/>
      </p:nvGrpSpPr>
      <p:grpSpPr>
        <a:xfrm>
          <a:off x="0" y="0"/>
          <a:ext cx="0" cy="0"/>
          <a:chOff x="0" y="0"/>
          <a:chExt cx="0" cy="0"/>
        </a:xfrm>
      </p:grpSpPr>
      <p:sp>
        <p:nvSpPr>
          <p:cNvPr id="55" name="Title Text"/>
          <p:cNvSpPr txBox="1">
            <a:spLocks noGrp="1"/>
          </p:cNvSpPr>
          <p:nvPr>
            <p:ph type="title"/>
          </p:nvPr>
        </p:nvSpPr>
        <p:spPr>
          <a:xfrm>
            <a:off x="2747778" y="26356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56" name="Body Level One…"/>
          <p:cNvSpPr txBox="1">
            <a:spLocks noGrp="1"/>
          </p:cNvSpPr>
          <p:nvPr>
            <p:ph type="body" sz="quarter" idx="1"/>
          </p:nvPr>
        </p:nvSpPr>
        <p:spPr>
          <a:xfrm>
            <a:off x="3718578" y="4030481"/>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718976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USTOM_23">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600733" y="985228"/>
            <a:ext cx="2673600" cy="2054101"/>
          </a:xfrm>
          <a:prstGeom prst="rect">
            <a:avLst/>
          </a:prstGeom>
        </p:spPr>
        <p:txBody>
          <a:bodyPr anchor="b">
            <a:normAutofit/>
          </a:bodyPr>
          <a:lstStyle>
            <a:lvl1pPr algn="r">
              <a:defRPr sz="2000">
                <a:solidFill>
                  <a:srgbClr val="00FFCD"/>
                </a:solidFill>
              </a:defRPr>
            </a:lvl1pPr>
          </a:lstStyle>
          <a:p>
            <a:r>
              <a:t>Title Text</a:t>
            </a:r>
          </a:p>
        </p:txBody>
      </p:sp>
      <p:sp>
        <p:nvSpPr>
          <p:cNvPr id="65" name="Body Level One…"/>
          <p:cNvSpPr txBox="1">
            <a:spLocks noGrp="1"/>
          </p:cNvSpPr>
          <p:nvPr>
            <p:ph type="body" sz="quarter" idx="1"/>
          </p:nvPr>
        </p:nvSpPr>
        <p:spPr>
          <a:xfrm>
            <a:off x="1179232" y="3058424"/>
            <a:ext cx="3095101" cy="17844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63569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USTOM_26">
    <p:spTree>
      <p:nvGrpSpPr>
        <p:cNvPr id="1" name=""/>
        <p:cNvGrpSpPr/>
        <p:nvPr/>
      </p:nvGrpSpPr>
      <p:grpSpPr>
        <a:xfrm>
          <a:off x="0" y="0"/>
          <a:ext cx="0" cy="0"/>
          <a:chOff x="0" y="0"/>
          <a:chExt cx="0" cy="0"/>
        </a:xfrm>
      </p:grpSpPr>
      <p:sp>
        <p:nvSpPr>
          <p:cNvPr id="73"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74" name="Body Level One…"/>
          <p:cNvSpPr txBox="1">
            <a:spLocks noGrp="1"/>
          </p:cNvSpPr>
          <p:nvPr>
            <p:ph type="body" sz="quarter" idx="1"/>
          </p:nvPr>
        </p:nvSpPr>
        <p:spPr>
          <a:xfrm>
            <a:off x="3481677" y="1666454"/>
            <a:ext cx="3264900" cy="3369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372562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USTOM_24">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83" name="Body Level One…"/>
          <p:cNvSpPr txBox="1">
            <a:spLocks noGrp="1"/>
          </p:cNvSpPr>
          <p:nvPr>
            <p:ph type="body" sz="quarter" idx="1"/>
          </p:nvPr>
        </p:nvSpPr>
        <p:spPr>
          <a:xfrm>
            <a:off x="872450" y="3090474"/>
            <a:ext cx="2052000" cy="1003201"/>
          </a:xfrm>
          <a:prstGeom prst="rect">
            <a:avLst/>
          </a:prstGeom>
        </p:spPr>
        <p:txBody>
          <a:bodyPr>
            <a:normAutofit/>
          </a:bodyPr>
          <a:lstStyle>
            <a:lvl1pPr marL="304800" indent="-152400" algn="ctr">
              <a:lnSpc>
                <a:spcPct val="100000"/>
              </a:lnSpc>
              <a:buClrTx/>
              <a:buSzTx/>
              <a:buFontTx/>
              <a:buNone/>
              <a:defRPr sz="1100">
                <a:solidFill>
                  <a:srgbClr val="FFFFFF"/>
                </a:solidFill>
              </a:defRPr>
            </a:lvl1pPr>
            <a:lvl2pPr marL="304800" indent="304800" algn="ctr">
              <a:lnSpc>
                <a:spcPct val="100000"/>
              </a:lnSpc>
              <a:buClrTx/>
              <a:buSzTx/>
              <a:buFontTx/>
              <a:buNone/>
              <a:defRPr sz="1100">
                <a:solidFill>
                  <a:srgbClr val="FFFFFF"/>
                </a:solidFill>
              </a:defRPr>
            </a:lvl2pPr>
            <a:lvl3pPr marL="304800" indent="762000" algn="ctr">
              <a:lnSpc>
                <a:spcPct val="100000"/>
              </a:lnSpc>
              <a:buClrTx/>
              <a:buSzTx/>
              <a:buFontTx/>
              <a:buNone/>
              <a:defRPr sz="1100">
                <a:solidFill>
                  <a:srgbClr val="FFFFFF"/>
                </a:solidFill>
              </a:defRPr>
            </a:lvl3pPr>
            <a:lvl4pPr marL="304800" indent="1219200" algn="ctr">
              <a:lnSpc>
                <a:spcPct val="100000"/>
              </a:lnSpc>
              <a:buClrTx/>
              <a:buSzTx/>
              <a:buFontTx/>
              <a:buNone/>
              <a:defRPr sz="1100">
                <a:solidFill>
                  <a:srgbClr val="FFFFFF"/>
                </a:solidFill>
              </a:defRPr>
            </a:lvl4pPr>
            <a:lvl5pPr marL="304800" indent="1676400" algn="ct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52077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USTOM_22">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754542" y="1347038"/>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92" name="Body Level One…"/>
          <p:cNvSpPr txBox="1">
            <a:spLocks noGrp="1"/>
          </p:cNvSpPr>
          <p:nvPr>
            <p:ph type="body" sz="quarter" idx="1"/>
          </p:nvPr>
        </p:nvSpPr>
        <p:spPr>
          <a:xfrm>
            <a:off x="3725343" y="2742988"/>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9495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USTOM_25">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01" name="Body Level One…"/>
          <p:cNvSpPr txBox="1">
            <a:spLocks noGrp="1"/>
          </p:cNvSpPr>
          <p:nvPr>
            <p:ph type="body" sz="quarter" idx="1"/>
          </p:nvPr>
        </p:nvSpPr>
        <p:spPr>
          <a:xfrm>
            <a:off x="616127" y="2100748"/>
            <a:ext cx="1477202" cy="1003201"/>
          </a:xfrm>
          <a:prstGeom prst="rect">
            <a:avLst/>
          </a:prstGeom>
        </p:spPr>
        <p:txBody>
          <a:bodyPr>
            <a:normAutofit/>
          </a:bodyPr>
          <a:lstStyle>
            <a:lvl1pPr marL="304800" indent="-152400" algn="ctr">
              <a:lnSpc>
                <a:spcPct val="100000"/>
              </a:lnSpc>
              <a:buClrTx/>
              <a:buSzTx/>
              <a:buFontTx/>
              <a:buNone/>
              <a:defRPr sz="900">
                <a:solidFill>
                  <a:srgbClr val="FFFFFF"/>
                </a:solidFill>
              </a:defRPr>
            </a:lvl1pPr>
            <a:lvl2pPr marL="304800" indent="304800" algn="ctr">
              <a:lnSpc>
                <a:spcPct val="100000"/>
              </a:lnSpc>
              <a:buClrTx/>
              <a:buSzTx/>
              <a:buFontTx/>
              <a:buNone/>
              <a:defRPr sz="900">
                <a:solidFill>
                  <a:srgbClr val="FFFFFF"/>
                </a:solidFill>
              </a:defRPr>
            </a:lvl2pPr>
            <a:lvl3pPr marL="304800" indent="762000" algn="ctr">
              <a:lnSpc>
                <a:spcPct val="100000"/>
              </a:lnSpc>
              <a:buClrTx/>
              <a:buSzTx/>
              <a:buFontTx/>
              <a:buNone/>
              <a:defRPr sz="900">
                <a:solidFill>
                  <a:srgbClr val="FFFFFF"/>
                </a:solidFill>
              </a:defRPr>
            </a:lvl3pPr>
            <a:lvl4pPr marL="304800" indent="1219200" algn="ctr">
              <a:lnSpc>
                <a:spcPct val="100000"/>
              </a:lnSpc>
              <a:buClrTx/>
              <a:buSzTx/>
              <a:buFontTx/>
              <a:buNone/>
              <a:defRPr sz="900">
                <a:solidFill>
                  <a:srgbClr val="FFFFFF"/>
                </a:solidFill>
              </a:defRPr>
            </a:lvl4pPr>
            <a:lvl5pPr marL="304800" indent="1676400" algn="ctr">
              <a:lnSpc>
                <a:spcPct val="100000"/>
              </a:lnSpc>
              <a:buClrTx/>
              <a:buSzTx/>
              <a:buFontTx/>
              <a:buNone/>
              <a:defRPr sz="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80061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USTOM_25_1">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0" name="Body Level One…"/>
          <p:cNvSpPr txBox="1">
            <a:spLocks noGrp="1"/>
          </p:cNvSpPr>
          <p:nvPr>
            <p:ph type="body" sz="quarter" idx="1"/>
          </p:nvPr>
        </p:nvSpPr>
        <p:spPr>
          <a:xfrm>
            <a:off x="1741950" y="1650025"/>
            <a:ext cx="2157300" cy="1003201"/>
          </a:xfrm>
          <a:prstGeom prst="rect">
            <a:avLst/>
          </a:prstGeom>
        </p:spPr>
        <p:txBody>
          <a:bodyPr>
            <a:normAutofit/>
          </a:bodyPr>
          <a:lstStyle>
            <a:lvl1pPr marL="304800" indent="-152400">
              <a:lnSpc>
                <a:spcPct val="100000"/>
              </a:lnSpc>
              <a:buClrTx/>
              <a:buSzTx/>
              <a:buFontTx/>
              <a:buNone/>
              <a:defRPr sz="1300"/>
            </a:lvl1pPr>
            <a:lvl2pPr marL="304800" indent="304800">
              <a:lnSpc>
                <a:spcPct val="100000"/>
              </a:lnSpc>
              <a:buClrTx/>
              <a:buSzTx/>
              <a:buFontTx/>
              <a:buNone/>
              <a:defRPr sz="1300"/>
            </a:lvl2pPr>
            <a:lvl3pPr marL="304800" indent="762000">
              <a:lnSpc>
                <a:spcPct val="100000"/>
              </a:lnSpc>
              <a:buClrTx/>
              <a:buSzTx/>
              <a:buFontTx/>
              <a:buNone/>
              <a:defRPr sz="1300"/>
            </a:lvl3pPr>
            <a:lvl4pPr marL="304800" indent="1219200">
              <a:lnSpc>
                <a:spcPct val="100000"/>
              </a:lnSpc>
              <a:buClrTx/>
              <a:buSzTx/>
              <a:buFontTx/>
              <a:buNone/>
              <a:defRPr sz="1300"/>
            </a:lvl4pPr>
            <a:lvl5pPr marL="304800" indent="1676400">
              <a:lnSpc>
                <a:spcPct val="100000"/>
              </a:lnSpc>
              <a:buClrTx/>
              <a:buSzTx/>
              <a:buFontTx/>
              <a:buNone/>
              <a:defRPr sz="1300"/>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731705" y="4779958"/>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161750469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CUSTOM_15_1">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19" name="Slide Number"/>
          <p:cNvSpPr txBox="1">
            <a:spLocks noGrp="1"/>
          </p:cNvSpPr>
          <p:nvPr>
            <p:ph type="sldNum" sz="quarter" idx="2"/>
          </p:nvPr>
        </p:nvSpPr>
        <p:spPr>
          <a:xfrm>
            <a:off x="8716714"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189690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CUSTOM_27">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180002" y="1347038"/>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27" name="Body Level One…"/>
          <p:cNvSpPr txBox="1">
            <a:spLocks noGrp="1"/>
          </p:cNvSpPr>
          <p:nvPr>
            <p:ph type="body" sz="quarter" idx="1"/>
          </p:nvPr>
        </p:nvSpPr>
        <p:spPr>
          <a:xfrm>
            <a:off x="1180002" y="2742988"/>
            <a:ext cx="4224901"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8673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2921780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USTOM_29">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193528" y="1611150"/>
            <a:ext cx="5195701" cy="1921200"/>
          </a:xfrm>
          <a:prstGeom prst="rect">
            <a:avLst/>
          </a:prstGeom>
        </p:spPr>
        <p:txBody>
          <a:bodyPr anchor="ctr">
            <a:normAutofit/>
          </a:bodyPr>
          <a:lstStyle>
            <a:lvl1pPr>
              <a:defRPr sz="3600"/>
            </a:lvl1pPr>
          </a:lstStyle>
          <a:p>
            <a:r>
              <a:t>Title Text</a:t>
            </a:r>
          </a:p>
        </p:txBody>
      </p:sp>
      <p:sp>
        <p:nvSpPr>
          <p:cNvPr id="145" name="Slide Number"/>
          <p:cNvSpPr txBox="1">
            <a:spLocks noGrp="1"/>
          </p:cNvSpPr>
          <p:nvPr>
            <p:ph type="sldNum" sz="quarter" idx="2"/>
          </p:nvPr>
        </p:nvSpPr>
        <p:spPr>
          <a:xfrm>
            <a:off x="8739200" y="469621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p>
        </p:txBody>
      </p:sp>
    </p:spTree>
    <p:extLst>
      <p:ext uri="{BB962C8B-B14F-4D97-AF65-F5344CB8AC3E}">
        <p14:creationId xmlns:p14="http://schemas.microsoft.com/office/powerpoint/2010/main" val="23723561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CUSTOM_30">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2260329" y="2193805"/>
            <a:ext cx="5195701" cy="1921201"/>
          </a:xfrm>
          <a:prstGeom prst="rect">
            <a:avLst/>
          </a:prstGeom>
        </p:spPr>
        <p:txBody>
          <a:bodyPr anchor="ctr">
            <a:normAutofit/>
          </a:bodyPr>
          <a:lstStyle>
            <a:lvl1pPr>
              <a:defRPr sz="3600">
                <a:solidFill>
                  <a:srgbClr val="00FFCD"/>
                </a:solidFill>
              </a:defRPr>
            </a:lvl1pPr>
          </a:lstStyle>
          <a:p>
            <a:r>
              <a:t>Title Text</a:t>
            </a:r>
          </a:p>
        </p:txBody>
      </p:sp>
      <p:sp>
        <p:nvSpPr>
          <p:cNvPr id="153" name="Body Level One…"/>
          <p:cNvSpPr txBox="1">
            <a:spLocks noGrp="1"/>
          </p:cNvSpPr>
          <p:nvPr>
            <p:ph type="body" sz="quarter" idx="1"/>
          </p:nvPr>
        </p:nvSpPr>
        <p:spPr>
          <a:xfrm>
            <a:off x="2260329" y="3476054"/>
            <a:ext cx="4224900" cy="536701"/>
          </a:xfrm>
          <a:prstGeom prst="rect">
            <a:avLst/>
          </a:prstGeom>
        </p:spPr>
        <p:txBody>
          <a:bodyPr>
            <a:normAutofit/>
          </a:bodyPr>
          <a:lstStyle>
            <a:lvl1pPr marL="304800" indent="-152400">
              <a:lnSpc>
                <a:spcPct val="100000"/>
              </a:lnSpc>
              <a:buClrTx/>
              <a:buSzTx/>
              <a:buFontTx/>
              <a:buNone/>
              <a:defRPr sz="1100">
                <a:solidFill>
                  <a:srgbClr val="FFFFFF"/>
                </a:solidFill>
              </a:defRPr>
            </a:lvl1pPr>
            <a:lvl2pPr marL="304800" indent="304800">
              <a:lnSpc>
                <a:spcPct val="100000"/>
              </a:lnSpc>
              <a:buClrTx/>
              <a:buSzTx/>
              <a:buFontTx/>
              <a:buNone/>
              <a:defRPr sz="1100">
                <a:solidFill>
                  <a:srgbClr val="FFFFFF"/>
                </a:solidFill>
              </a:defRPr>
            </a:lvl2pPr>
            <a:lvl3pPr marL="304800" indent="762000">
              <a:lnSpc>
                <a:spcPct val="100000"/>
              </a:lnSpc>
              <a:buClrTx/>
              <a:buSzTx/>
              <a:buFontTx/>
              <a:buNone/>
              <a:defRPr sz="1100">
                <a:solidFill>
                  <a:srgbClr val="FFFFFF"/>
                </a:solidFill>
              </a:defRPr>
            </a:lvl3pPr>
            <a:lvl4pPr marL="304800" indent="1219200">
              <a:lnSpc>
                <a:spcPct val="100000"/>
              </a:lnSpc>
              <a:buClrTx/>
              <a:buSzTx/>
              <a:buFontTx/>
              <a:buNone/>
              <a:defRPr sz="1100">
                <a:solidFill>
                  <a:srgbClr val="FFFFFF"/>
                </a:solidFill>
              </a:defRPr>
            </a:lvl4pPr>
            <a:lvl5pPr marL="304800" indent="1676400">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8716715" y="4741189"/>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7202953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CUSTOM_15_1_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62" name="Slide Number"/>
          <p:cNvSpPr txBox="1">
            <a:spLocks noGrp="1"/>
          </p:cNvSpPr>
          <p:nvPr>
            <p:ph type="sldNum" sz="quarter" idx="2"/>
          </p:nvPr>
        </p:nvSpPr>
        <p:spPr>
          <a:xfrm>
            <a:off x="8761685" y="471870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205063006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USTOM_15_1_1_1">
    <p:spTree>
      <p:nvGrpSpPr>
        <p:cNvPr id="1" name=""/>
        <p:cNvGrpSpPr/>
        <p:nvPr/>
      </p:nvGrpSpPr>
      <p:grpSpPr>
        <a:xfrm>
          <a:off x="0" y="0"/>
          <a:ext cx="0" cy="0"/>
          <a:chOff x="0" y="0"/>
          <a:chExt cx="0" cy="0"/>
        </a:xfrm>
      </p:grpSpPr>
      <p:sp>
        <p:nvSpPr>
          <p:cNvPr id="169"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70" name="Slide Number"/>
          <p:cNvSpPr txBox="1">
            <a:spLocks noGrp="1"/>
          </p:cNvSpPr>
          <p:nvPr>
            <p:ph type="sldNum" sz="quarter" idx="2"/>
          </p:nvPr>
        </p:nvSpPr>
        <p:spPr>
          <a:xfrm>
            <a:off x="8701725" y="473369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07837354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USTOM_31">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698071" y="2178474"/>
            <a:ext cx="5195701" cy="1921201"/>
          </a:xfrm>
          <a:prstGeom prst="rect">
            <a:avLst/>
          </a:prstGeom>
        </p:spPr>
        <p:txBody>
          <a:bodyPr anchor="ctr">
            <a:normAutofit/>
          </a:bodyPr>
          <a:lstStyle>
            <a:lvl1pPr algn="r">
              <a:defRPr sz="3600">
                <a:solidFill>
                  <a:srgbClr val="00FFCD"/>
                </a:solidFill>
              </a:defRPr>
            </a:lvl1pPr>
          </a:lstStyle>
          <a:p>
            <a:r>
              <a:t>Title Text</a:t>
            </a:r>
          </a:p>
        </p:txBody>
      </p:sp>
      <p:sp>
        <p:nvSpPr>
          <p:cNvPr id="178" name="Body Level One…"/>
          <p:cNvSpPr txBox="1">
            <a:spLocks noGrp="1"/>
          </p:cNvSpPr>
          <p:nvPr>
            <p:ph type="body" sz="quarter" idx="1"/>
          </p:nvPr>
        </p:nvSpPr>
        <p:spPr>
          <a:xfrm>
            <a:off x="2668871" y="3476054"/>
            <a:ext cx="4224901" cy="536701"/>
          </a:xfrm>
          <a:prstGeom prst="rect">
            <a:avLst/>
          </a:prstGeom>
        </p:spPr>
        <p:txBody>
          <a:bodyPr>
            <a:normAutofit/>
          </a:bodyPr>
          <a:lstStyle>
            <a:lvl1pPr marL="304800" indent="-152400" algn="r">
              <a:lnSpc>
                <a:spcPct val="100000"/>
              </a:lnSpc>
              <a:buClrTx/>
              <a:buSzTx/>
              <a:buFontTx/>
              <a:buNone/>
              <a:defRPr sz="1100">
                <a:solidFill>
                  <a:srgbClr val="FFFFFF"/>
                </a:solidFill>
              </a:defRPr>
            </a:lvl1pPr>
            <a:lvl2pPr marL="304800" indent="304800" algn="r">
              <a:lnSpc>
                <a:spcPct val="100000"/>
              </a:lnSpc>
              <a:buClrTx/>
              <a:buSzTx/>
              <a:buFontTx/>
              <a:buNone/>
              <a:defRPr sz="1100">
                <a:solidFill>
                  <a:srgbClr val="FFFFFF"/>
                </a:solidFill>
              </a:defRPr>
            </a:lvl2pPr>
            <a:lvl3pPr marL="304800" indent="762000" algn="r">
              <a:lnSpc>
                <a:spcPct val="100000"/>
              </a:lnSpc>
              <a:buClrTx/>
              <a:buSzTx/>
              <a:buFontTx/>
              <a:buNone/>
              <a:defRPr sz="1100">
                <a:solidFill>
                  <a:srgbClr val="FFFFFF"/>
                </a:solidFill>
              </a:defRPr>
            </a:lvl3pPr>
            <a:lvl4pPr marL="304800" indent="1219200" algn="r">
              <a:lnSpc>
                <a:spcPct val="100000"/>
              </a:lnSpc>
              <a:buClrTx/>
              <a:buSzTx/>
              <a:buFontTx/>
              <a:buNone/>
              <a:defRPr sz="1100">
                <a:solidFill>
                  <a:srgbClr val="FFFFFF"/>
                </a:solidFill>
              </a:defRPr>
            </a:lvl4pPr>
            <a:lvl5pPr marL="304800" indent="1676400" algn="r">
              <a:lnSpc>
                <a:spcPct val="100000"/>
              </a:lnSpc>
              <a:buClrTx/>
              <a:buSzTx/>
              <a:buFontTx/>
              <a:buNone/>
              <a:defRPr sz="1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747490" y="4748684"/>
            <a:ext cx="279882" cy="276999"/>
          </a:xfrm>
          <a:prstGeom prst="rect">
            <a:avLst/>
          </a:prstGeom>
        </p:spPr>
        <p:txBody>
          <a:bodyPr/>
          <a:lstStyle>
            <a:lvl1pPr>
              <a:defRPr>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4976435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USTOM_15_1_1_1_1">
    <p:spTree>
      <p:nvGrpSpPr>
        <p:cNvPr id="1" name=""/>
        <p:cNvGrpSpPr/>
        <p:nvPr/>
      </p:nvGrpSpPr>
      <p:grpSpPr>
        <a:xfrm>
          <a:off x="0" y="0"/>
          <a:ext cx="0" cy="0"/>
          <a:chOff x="0" y="0"/>
          <a:chExt cx="0" cy="0"/>
        </a:xfrm>
      </p:grpSpPr>
      <p:sp>
        <p:nvSpPr>
          <p:cNvPr id="186" name="Title Text"/>
          <p:cNvSpPr txBox="1">
            <a:spLocks noGrp="1"/>
          </p:cNvSpPr>
          <p:nvPr>
            <p:ph type="title"/>
          </p:nvPr>
        </p:nvSpPr>
        <p:spPr>
          <a:xfrm>
            <a:off x="1964850" y="352849"/>
            <a:ext cx="5214301" cy="946201"/>
          </a:xfrm>
          <a:prstGeom prst="rect">
            <a:avLst/>
          </a:prstGeom>
        </p:spPr>
        <p:txBody>
          <a:bodyPr>
            <a:normAutofit/>
          </a:bodyPr>
          <a:lstStyle>
            <a:lvl1pPr algn="ctr">
              <a:defRPr sz="2400">
                <a:solidFill>
                  <a:srgbClr val="00FFCD"/>
                </a:solidFill>
              </a:defRPr>
            </a:lvl1pPr>
          </a:lstStyle>
          <a:p>
            <a:r>
              <a:t>Title Text</a:t>
            </a:r>
          </a:p>
        </p:txBody>
      </p:sp>
      <p:sp>
        <p:nvSpPr>
          <p:cNvPr id="187" name="Slide Number"/>
          <p:cNvSpPr txBox="1">
            <a:spLocks noGrp="1"/>
          </p:cNvSpPr>
          <p:nvPr>
            <p:ph type="sldNum" sz="quarter" idx="2"/>
          </p:nvPr>
        </p:nvSpPr>
        <p:spPr>
          <a:xfrm>
            <a:off x="8604288" y="4628763"/>
            <a:ext cx="279883" cy="276999"/>
          </a:xfrm>
          <a:prstGeom prst="rect">
            <a:avLst/>
          </a:prstGeom>
        </p:spPr>
        <p:txBody>
          <a:bodyPr/>
          <a:lstStyle>
            <a:lvl1pPr>
              <a:defRPr>
                <a:solidFill>
                  <a:srgbClr val="FFFFFF"/>
                </a:solidFill>
              </a:defRPr>
            </a:lvl1pPr>
          </a:lstStyle>
          <a:p>
            <a:fld id="{D943B7C3-60C0-D845-B6B4-F5F12B8B039A}" type="slidenum">
              <a:rPr lang="en-TW" smtClean="0"/>
              <a:pPr/>
              <a:t>‹#›</a:t>
            </a:fld>
            <a:endParaRPr lang="en-TW" dirty="0"/>
          </a:p>
        </p:txBody>
      </p:sp>
    </p:spTree>
    <p:extLst>
      <p:ext uri="{BB962C8B-B14F-4D97-AF65-F5344CB8AC3E}">
        <p14:creationId xmlns:p14="http://schemas.microsoft.com/office/powerpoint/2010/main" val="11407086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USTOM_33">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8626773" y="4688723"/>
            <a:ext cx="279883" cy="276999"/>
          </a:xfrm>
          <a:prstGeom prst="rect">
            <a:avLst/>
          </a:prstGeom>
        </p:spPr>
        <p:txBody>
          <a:bodyPr/>
          <a:lstStyle>
            <a:lvl1pPr>
              <a:defRPr>
                <a:solidFill>
                  <a:srgbClr val="FFFFFF"/>
                </a:solidFill>
              </a:defRPr>
            </a:lvl1pPr>
          </a:lstStyle>
          <a:p>
            <a:fld id="{3F8D5FBE-AA6D-4E46-A8A3-71FCE9E484DA}" type="slidenum">
              <a:rPr lang="en-TW" smtClean="0"/>
              <a:pPr/>
              <a:t>‹#›</a:t>
            </a:fld>
            <a:endParaRPr lang="en-TW" dirty="0"/>
          </a:p>
        </p:txBody>
      </p:sp>
    </p:spTree>
    <p:extLst>
      <p:ext uri="{BB962C8B-B14F-4D97-AF65-F5344CB8AC3E}">
        <p14:creationId xmlns:p14="http://schemas.microsoft.com/office/powerpoint/2010/main" val="214934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en-TW" smtClean="0"/>
              <a:pPr/>
              <a:t>‹#›</a:t>
            </a:fld>
            <a:endParaRPr lang="en-TW" dirty="0">
              <a:solidFill>
                <a:schemeClr val="bg1"/>
              </a:solidFill>
            </a:endParaRPr>
          </a:p>
        </p:txBody>
      </p:sp>
    </p:spTree>
    <p:extLst>
      <p:ext uri="{BB962C8B-B14F-4D97-AF65-F5344CB8AC3E}">
        <p14:creationId xmlns:p14="http://schemas.microsoft.com/office/powerpoint/2010/main" val="24063410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2769019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9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5214A"/>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754190" y="4669914"/>
            <a:ext cx="279882" cy="276999"/>
          </a:xfrm>
          <a:prstGeom prst="rect">
            <a:avLst/>
          </a:prstGeom>
          <a:ln w="12700">
            <a:miter lim="400000"/>
          </a:ln>
        </p:spPr>
        <p:txBody>
          <a:bodyPr wrap="none" lIns="45719" rIns="45719" anchor="ctr">
            <a:spAutoFit/>
          </a:bodyPr>
          <a:lstStyle>
            <a:lvl1pPr algn="r">
              <a:defRPr sz="1200">
                <a:solidFill>
                  <a:srgbClr val="FFFFFF"/>
                </a:solidFill>
              </a:defRPr>
            </a:lvl1pPr>
          </a:lstStyle>
          <a:p>
            <a:fld id="{86CB4B4D-7CA3-9044-876B-883B54F8677D}" type="slidenum">
              <a:rPr lang="en-TW" smtClean="0"/>
              <a:pPr/>
              <a:t>‹#›</a:t>
            </a:fld>
            <a:endParaRPr lang="en-TW" dirty="0">
              <a:solidFill>
                <a:srgbClr val="FFFFFF"/>
              </a:solidFill>
            </a:endParaRPr>
          </a:p>
        </p:txBody>
      </p:sp>
    </p:spTree>
    <p:extLst>
      <p:ext uri="{BB962C8B-B14F-4D97-AF65-F5344CB8AC3E}">
        <p14:creationId xmlns:p14="http://schemas.microsoft.com/office/powerpoint/2010/main" val="1812148357"/>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AAFFEE"/>
          </a:solidFill>
          <a:uFillTx/>
          <a:latin typeface="Exo 2"/>
          <a:ea typeface="Exo 2"/>
          <a:cs typeface="Exo 2"/>
          <a:sym typeface="Exo 2"/>
        </a:defRPr>
      </a:lvl9pPr>
    </p:titleStyle>
    <p:bodyStyle>
      <a:lvl1pPr marL="457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1pPr>
      <a:lvl2pPr marL="914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2pPr>
      <a:lvl3pPr marL="1371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3pPr>
      <a:lvl4pPr marL="1828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4pPr>
      <a:lvl5pPr marL="22860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ransdisciplinarit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etyourguide.com/activity/corfu-l405/from-corfu-boat-cruise-to-antipaxos-island-the-blue-caves-t152748?utm_force=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sites.utexas.edu/dsb/tokens/the-evolution-of-writing/#:~:text=The%20cuneiform%20script%2C%20created%20in,recording%20goods%20with%20clay%20toke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www.amazon.com/First-Signs-Unlocking-Mysteries-Symbols/dp/1476785503" TargetMode="Externa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hyperlink" Target="https://youtu.be/LAqyTyNUYSY?t=1750" TargetMode="External"/><Relationship Id="rId7" Type="http://schemas.openxmlformats.org/officeDocument/2006/relationships/hyperlink" Target="https://en.wikipedia.org/wiki/Paxos_(computer_science)#Roles" TargetMode="External"/><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hyperlink" Target="https://youtu.be/RHDP_KCrjUc?t=498" TargetMode="External"/><Relationship Id="rId4" Type="http://schemas.openxmlformats.org/officeDocument/2006/relationships/image" Target="../media/image187.png"/></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youtu.be/JQss0uQUc6o?t=61"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hyperlink" Target="https://dzone.com/" TargetMode="External"/><Relationship Id="rId2" Type="http://schemas.openxmlformats.org/officeDocument/2006/relationships/hyperlink" Target="https://dzone.com/articles/learn-how-to-setup-a-cicd-pipeline-from-scratch" TargetMode="External"/><Relationship Id="rId1" Type="http://schemas.openxmlformats.org/officeDocument/2006/relationships/slideLayout" Target="../slideLayouts/slideLayout17.xml"/><Relationship Id="rId4" Type="http://schemas.openxmlformats.org/officeDocument/2006/relationships/image" Target="../media/image1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en.wikipedia.org/wiki/Situation_awareness" TargetMode="Externa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VfIzN5UuPg"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114.xml.rels><?xml version="1.0" encoding="UTF-8" standalone="yes"?>
<Relationships xmlns="http://schemas.openxmlformats.org/package/2006/relationships"><Relationship Id="rId3" Type="http://schemas.openxmlformats.org/officeDocument/2006/relationships/hyperlink" Target="https://www.bmc.com/blogs/sla-template-examples/"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1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tiff"/><Relationship Id="rId1" Type="http://schemas.openxmlformats.org/officeDocument/2006/relationships/slideLayout" Target="../slideLayouts/slideLayout9.xml"/><Relationship Id="rId6" Type="http://schemas.openxmlformats.org/officeDocument/2006/relationships/image" Target="../media/image210.tiff"/><Relationship Id="rId5" Type="http://schemas.openxmlformats.org/officeDocument/2006/relationships/image" Target="../media/image209.tiff"/><Relationship Id="rId4" Type="http://schemas.openxmlformats.org/officeDocument/2006/relationships/image" Target="../media/image208.tiff"/></Relationships>
</file>

<file path=ppt/slides/_rels/slide118.xml.rels><?xml version="1.0" encoding="UTF-8" standalone="yes"?>
<Relationships xmlns="http://schemas.openxmlformats.org/package/2006/relationships"><Relationship Id="rId3" Type="http://schemas.openxmlformats.org/officeDocument/2006/relationships/hyperlink" Target="https://youtu.be/qYDcbcOVurc"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1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8" Type="http://schemas.openxmlformats.org/officeDocument/2006/relationships/image" Target="../media/image214.png"/><Relationship Id="rId13" Type="http://schemas.microsoft.com/office/2007/relationships/hdphoto" Target="../media/hdphoto3.wdp"/><Relationship Id="rId3" Type="http://schemas.openxmlformats.org/officeDocument/2006/relationships/image" Target="../media/image217.jpeg"/><Relationship Id="rId7" Type="http://schemas.openxmlformats.org/officeDocument/2006/relationships/image" Target="../media/image221.png"/><Relationship Id="rId12" Type="http://schemas.openxmlformats.org/officeDocument/2006/relationships/image" Target="../media/image224.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220.png"/><Relationship Id="rId11" Type="http://schemas.microsoft.com/office/2007/relationships/hdphoto" Target="../media/hdphoto2.wdp"/><Relationship Id="rId5" Type="http://schemas.openxmlformats.org/officeDocument/2006/relationships/image" Target="../media/image219.png"/><Relationship Id="rId10" Type="http://schemas.openxmlformats.org/officeDocument/2006/relationships/image" Target="../media/image223.png"/><Relationship Id="rId4" Type="http://schemas.openxmlformats.org/officeDocument/2006/relationships/image" Target="../media/image218.png"/><Relationship Id="rId9" Type="http://schemas.openxmlformats.org/officeDocument/2006/relationships/image" Target="../media/image222.png"/></Relationships>
</file>

<file path=ppt/slides/_rels/slide1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225.png"/><Relationship Id="rId4" Type="http://schemas.openxmlformats.org/officeDocument/2006/relationships/hyperlink" Target="https://aseelghazal.weebly.com/ch-15-jumping-out-of-the-system/alonzo-church-stephen-c-kleene"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2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benkoo/CognitiveFoundation2020" TargetMode="External"/><Relationship Id="rId2" Type="http://schemas.openxmlformats.org/officeDocument/2006/relationships/hyperlink" Target="http://toyhouse.wiki:81/"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s://aseelghazal.weebly.com/" TargetMode="External"/><Relationship Id="rId1" Type="http://schemas.openxmlformats.org/officeDocument/2006/relationships/slideLayout" Target="../slideLayouts/slideLayout2.xml"/><Relationship Id="rId5" Type="http://schemas.openxmlformats.org/officeDocument/2006/relationships/hyperlink" Target="https://vufind.carli.illinois.edu/all/vf-col/Record/13154/TOC" TargetMode="External"/><Relationship Id="rId4" Type="http://schemas.openxmlformats.org/officeDocument/2006/relationships/hyperlink" Target="https://vufind.carli.illinois.edu/all/vf-col/Record/13154/TOC#mo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s://en.wikipedia.org/wiki/File:Pacioli_summa_stamp.jpg"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32.png"/><Relationship Id="rId4" Type="http://schemas.openxmlformats.org/officeDocument/2006/relationships/image" Target="../media/image28.jpe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hyperlink" Target="https://en.wikipedia.org/wiki/File:WilliamRowanHamilton.jpe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file:///Users/bkoo/Downloads/mathematics-06-00152-1.pdf" TargetMode="Externa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9.xml"/><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8.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47.png"/><Relationship Id="rId4" Type="http://schemas.openxmlformats.org/officeDocument/2006/relationships/hyperlink" Target="https://www.kth.se/social/upload/507d1d3af276540519000002/Moore%27s%20%20law.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hyperlink" Target="https://en.wikipedia.org/wiki/File:Raymond_Kurzweil_Fantastic_Voyage.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tif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2.tiff"/><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60.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2.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61.jpeg"/><Relationship Id="rId9" Type="http://schemas.openxmlformats.org/officeDocument/2006/relationships/image" Target="../media/image64.jpeg"/></Relationships>
</file>

<file path=ppt/slides/_rels/slide3.xml.rels><?xml version="1.0" encoding="UTF-8" standalone="yes"?>
<Relationships xmlns="http://schemas.openxmlformats.org/package/2006/relationships"><Relationship Id="rId3" Type="http://schemas.openxmlformats.org/officeDocument/2006/relationships/hyperlink" Target="http://www.turingcentenary.e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60.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2.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65.png"/><Relationship Id="rId4" Type="http://schemas.openxmlformats.org/officeDocument/2006/relationships/image" Target="../media/image61.jpeg"/><Relationship Id="rId9" Type="http://schemas.openxmlformats.org/officeDocument/2006/relationships/image" Target="../media/image64.jpeg"/></Relationships>
</file>

<file path=ppt/slides/_rels/slide3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hyperlink" Target="https://en.wikipedia.org/wiki/File:Generic_Strategy_Map.png" TargetMode="External"/><Relationship Id="rId5" Type="http://schemas.openxmlformats.org/officeDocument/2006/relationships/image" Target="../media/image66.GIF"/><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9.tiff"/><Relationship Id="rId4" Type="http://schemas.openxmlformats.org/officeDocument/2006/relationships/hyperlink" Target="http://vectorstock.com/19590847"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71.tiff"/><Relationship Id="rId4" Type="http://schemas.openxmlformats.org/officeDocument/2006/relationships/hyperlink" Target="http://vectorstock.com/1959084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medium.com/hackernoon/ci-cd-continuous-integration-tools-delivery-react-web-travis-github-example-tutorial-javascript-vue-db8afe9f9a81" TargetMode="External"/><Relationship Id="rId1" Type="http://schemas.openxmlformats.org/officeDocument/2006/relationships/slideLayout" Target="../slideLayouts/slideLayout17.xml"/><Relationship Id="rId4" Type="http://schemas.openxmlformats.org/officeDocument/2006/relationships/image" Target="../media/image73.tiff"/></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youtube.com/watch?time_continue=100&amp;v=xb11wK_z0KA&amp;feature=emb_logo" TargetMode="Externa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7.xml"/><Relationship Id="rId5" Type="http://schemas.openxmlformats.org/officeDocument/2006/relationships/image" Target="../media/image77.png"/><Relationship Id="rId4" Type="http://schemas.openxmlformats.org/officeDocument/2006/relationships/hyperlink" Target="https://idk.dev/building-a-modern-ci-cd-pipeline-in-the-serverless-era-with-gitop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hyperlink" Target="https://iang.org/papers/ricardian_contract.html" TargetMode="Externa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hyperlink" Target="https://www.schoenherr.eu/publications/publication-detail/ricardian-contracts-a-smarter-way-to-do-smart-contracts/"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youtu.be/qqU-VjqjczE" TargetMode="Externa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youtu.be/oZrZlx2fmcM" TargetMode="Externa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youtu.be/XRdmfo4M_YA" TargetMode="Externa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1.tiff"/><Relationship Id="rId4" Type="http://schemas.openxmlformats.org/officeDocument/2006/relationships/hyperlink" Target="http://vectorstock.com/19590847"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hyperlink" Target="http://flint.cs.yale.edu/cs428/coq/sf/Imp.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slideplayer.com/slide/850687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https://youtu.be/j2m5YMnHvQQ"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istio.io/"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psychologytoday.com/intl/blog/cultural-evolution/201008/write-or-not-write-or-what-plato-didnt-know?quicktabs_5=1"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hackernoon.com/the-future-of-content-can-ai-replace-humans-9c1ab2d21cb4"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ledger/ledger"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hyperlink" Target="https://bookkeeper.apache.org/docs/latest/api/ledger-api/" TargetMode="Externa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7.xml"/><Relationship Id="rId5" Type="http://schemas.openxmlformats.org/officeDocument/2006/relationships/image" Target="../media/image98.jpe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www.narberthpa.com/Bale/lsbale_dop/gbcatsbs.pdf" TargetMode="External"/><Relationship Id="rId7"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hyperlink" Target="https://twitter.com/gregorybateson" TargetMode="External"/><Relationship Id="rId4" Type="http://schemas.openxmlformats.org/officeDocument/2006/relationships/image" Target="../media/image99.png"/><Relationship Id="rId9"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hyperlink" Target="https://www.researchgate.net/figure/The-composition-and-structure-of-cybernetics_fig4_300131568" TargetMode="External"/><Relationship Id="rId7" Type="http://schemas.openxmlformats.org/officeDocument/2006/relationships/image" Target="../media/image106.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hyperlink" Target="https://www.google.com/url?sa=i&amp;url=https%3A%2F%2Fmitpress.mit.edu%2Fbooks%2Fnorbert-wiener-life-cybernetics&amp;psig=AOvVaw1W6e5KEkSRHLiaZyArevWg&amp;ust=1601323705224000&amp;source=images&amp;cd=vfe&amp;ved=0CAIQjRxqFwoTCNCf4eyRiuwCFQAAAAAdAAAAABAD" TargetMode="Externa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1ZqhiwEAtTA"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hyperlink" Target="https://www.researchgate.net/figure/The-composition-and-structure-of-cybernetics_fig4_300131568" TargetMode="Externa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J3RoUVFDdQ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www.paladion.net/devsecops" TargetMode="External"/><Relationship Id="rId1" Type="http://schemas.openxmlformats.org/officeDocument/2006/relationships/slideLayout" Target="../slideLayouts/slideLayout2.xml"/><Relationship Id="rId4" Type="http://schemas.openxmlformats.org/officeDocument/2006/relationships/hyperlink" Target="https://www.paladion.ne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ncient.eu/writing/" TargetMode="External"/><Relationship Id="rId7" Type="http://schemas.openxmlformats.org/officeDocument/2006/relationships/hyperlink" Target="https://youtu.be/qebjdwoZ7S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jpeg"/><Relationship Id="rId5" Type="http://schemas.openxmlformats.org/officeDocument/2006/relationships/hyperlink" Target="https://www.cs.mcgill.ca/~prakash/Pubs/leader.pdf" TargetMode="External"/><Relationship Id="rId10" Type="http://schemas.openxmlformats.org/officeDocument/2006/relationships/hyperlink" Target="https://en.wikipedia.org/wiki/File:Pacioli_summa_stamp.jpg" TargetMode="External"/><Relationship Id="rId4" Type="http://schemas.openxmlformats.org/officeDocument/2006/relationships/image" Target="../media/image7.jpe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www.paladion.net/devsecop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hyperlink" Target="https://www.marinetraffic.com/" TargetMode="External"/><Relationship Id="rId1" Type="http://schemas.openxmlformats.org/officeDocument/2006/relationships/slideLayout" Target="../slideLayouts/slideLayout2.xml"/><Relationship Id="rId6" Type="http://schemas.openxmlformats.org/officeDocument/2006/relationships/hyperlink" Target="https://youtu.be/YDdDuq2AGw4?t=462" TargetMode="External"/><Relationship Id="rId5" Type="http://schemas.openxmlformats.org/officeDocument/2006/relationships/image" Target="../media/image120.png"/><Relationship Id="rId4" Type="http://schemas.openxmlformats.org/officeDocument/2006/relationships/hyperlink" Target="https://youtu.be/YDdDuq2AGw4"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what3words.com/how-to-use-the-what3words-app/?#search" TargetMode="Externa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2.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2.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png"/><Relationship Id="rId2" Type="http://schemas.openxmlformats.org/officeDocument/2006/relationships/hyperlink" Target="https://youtu.be/15uy9Ga-14I?t=1393" TargetMode="External"/><Relationship Id="rId1" Type="http://schemas.openxmlformats.org/officeDocument/2006/relationships/slideLayout" Target="../slideLayouts/slideLayout2.xml"/><Relationship Id="rId6" Type="http://schemas.openxmlformats.org/officeDocument/2006/relationships/hyperlink" Target="https://youtu.be/15uy9Ga-14I?t=499" TargetMode="External"/><Relationship Id="rId5" Type="http://schemas.openxmlformats.org/officeDocument/2006/relationships/image" Target="../media/image129.png"/><Relationship Id="rId4" Type="http://schemas.openxmlformats.org/officeDocument/2006/relationships/hyperlink" Target="https://youtu.be/15uy9Ga-14I?t=1725"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1.gif"/></Relationships>
</file>

<file path=ppt/slides/_rels/slide72.xml.rels><?xml version="1.0" encoding="UTF-8" standalone="yes"?>
<Relationships xmlns="http://schemas.openxmlformats.org/package/2006/relationships"><Relationship Id="rId3" Type="http://schemas.openxmlformats.org/officeDocument/2006/relationships/hyperlink" Target="https://scielo.conicyt.cl/scielo.php?script=sci_arttext&amp;pid=S0716-97602003000100005"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3.jpeg"/><Relationship Id="rId5" Type="http://schemas.openxmlformats.org/officeDocument/2006/relationships/hyperlink" Target="https://youtu.be/j2m5YMnHvQQ" TargetMode="External"/><Relationship Id="rId4" Type="http://schemas.openxmlformats.org/officeDocument/2006/relationships/image" Target="../media/image132.gif"/></Relationships>
</file>

<file path=ppt/slides/_rels/slide73.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3" Type="http://schemas.openxmlformats.org/officeDocument/2006/relationships/hyperlink" Target="https://youtu.be/MWw2JS4aUiM"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139.jpeg"/><Relationship Id="rId4" Type="http://schemas.openxmlformats.org/officeDocument/2006/relationships/image" Target="../media/image138.png"/></Relationships>
</file>

<file path=ppt/slides/_rels/slide7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142.png"/><Relationship Id="rId4" Type="http://schemas.openxmlformats.org/officeDocument/2006/relationships/image" Target="../media/image141.png"/></Relationships>
</file>

<file path=ppt/slides/_rels/slide77.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46.tiff"/><Relationship Id="rId5" Type="http://schemas.openxmlformats.org/officeDocument/2006/relationships/image" Target="../media/image145.tiff"/><Relationship Id="rId4" Type="http://schemas.openxmlformats.org/officeDocument/2006/relationships/image" Target="../media/image144.tiff"/></Relationships>
</file>

<file path=ppt/slides/_rels/slide7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png"/><Relationship Id="rId7" Type="http://schemas.openxmlformats.org/officeDocument/2006/relationships/hyperlink" Target="https://www.di.ens.fr/~cousot/AI/" TargetMode="External"/><Relationship Id="rId12" Type="http://schemas.openxmlformats.org/officeDocument/2006/relationships/image" Target="../media/image20.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9.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153.png"/></Relationships>
</file>

<file path=ppt/slides/_rels/slide8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ytdvgq5DkAhXJfCsKHSOAB-4QjRx6BAgBEAQ&amp;url=https%3A%2F%2Fwww.amazon.cn%2Fdp%2FB071HX16Y3&amp;psig=AOvVaw0ZVLBz5k91rYluthspFC9Z&amp;ust=1566352427123795" TargetMode="External"/><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155.png"/><Relationship Id="rId4" Type="http://schemas.openxmlformats.org/officeDocument/2006/relationships/image" Target="../media/image154.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codev2.cc/" TargetMode="External"/><Relationship Id="rId2" Type="http://schemas.openxmlformats.org/officeDocument/2006/relationships/image" Target="../media/image158.png"/><Relationship Id="rId1" Type="http://schemas.openxmlformats.org/officeDocument/2006/relationships/slideLayout" Target="../slideLayouts/slideLayout2.xml"/><Relationship Id="rId5" Type="http://schemas.openxmlformats.org/officeDocument/2006/relationships/image" Target="../media/image160.jpeg"/><Relationship Id="rId4" Type="http://schemas.openxmlformats.org/officeDocument/2006/relationships/image" Target="../media/image159.png"/></Relationships>
</file>

<file path=ppt/slides/_rels/slide8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azquotes.com/quote/715427"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64.jpeg"/></Relationships>
</file>

<file path=ppt/slides/_rels/slide91.xml.rels><?xml version="1.0" encoding="UTF-8" standalone="yes"?>
<Relationships xmlns="http://schemas.openxmlformats.org/package/2006/relationships"><Relationship Id="rId8" Type="http://schemas.openxmlformats.org/officeDocument/2006/relationships/hyperlink" Target="https://en.wikipedia.org/wiki/Henri_Poincar%C3%A9" TargetMode="External"/><Relationship Id="rId3" Type="http://schemas.openxmlformats.org/officeDocument/2006/relationships/hyperlink" Target="https://youtu.be/gs3L1eSso_k?t=175" TargetMode="External"/><Relationship Id="rId7"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hyperlink" Target="https://youtu.be/BdXWlQsd7RI?t=161" TargetMode="External"/><Relationship Id="rId4" Type="http://schemas.openxmlformats.org/officeDocument/2006/relationships/image" Target="../media/image165.png"/></Relationships>
</file>

<file path=ppt/slides/_rels/slide92.xml.rels><?xml version="1.0" encoding="UTF-8" standalone="yes"?>
<Relationships xmlns="http://schemas.openxmlformats.org/package/2006/relationships"><Relationship Id="rId3" Type="http://schemas.openxmlformats.org/officeDocument/2006/relationships/hyperlink" Target="https://youtu.be/j2m5YMnHvQQ?t=103"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hyperlink" Target="https://youtu.be/H99CMUFPv0U?t=4204" TargetMode="External"/><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3" Type="http://schemas.openxmlformats.org/officeDocument/2006/relationships/hyperlink" Target="https://en.wikipedia.org/wiki/Definitions_of_mathematics#cite_note-eves-10"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hyperlink" Target="https://en.wikipedia.org/wiki/Henri_Poincar%C3%A9"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7" Type="http://schemas.openxmlformats.org/officeDocument/2006/relationships/image" Target="../media/image17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en.wikipedia.org/wiki/Henri_Poincar%C3%A9" TargetMode="External"/><Relationship Id="rId5" Type="http://schemas.openxmlformats.org/officeDocument/2006/relationships/image" Target="../media/image171.png"/><Relationship Id="rId4" Type="http://schemas.openxmlformats.org/officeDocument/2006/relationships/image" Target="../media/image170.png"/></Relationships>
</file>

<file path=ppt/slides/_rels/slide95.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hyperlink" Target="https://youtu.be/eSaIKHQOo4c?t=168" TargetMode="External"/><Relationship Id="rId7" Type="http://schemas.openxmlformats.org/officeDocument/2006/relationships/hyperlink" Target="https://medium.com/epicenterpodcast/the-k-framework-formal-verification-efforts-in-the-blockchain-space-1651b789e5d4"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hyperlink" Target="https://medium.com/@rv_inc/k-framework-an-overview-2f82f91c1a37" TargetMode="External"/><Relationship Id="rId4" Type="http://schemas.openxmlformats.org/officeDocument/2006/relationships/image" Target="../media/image173.png"/><Relationship Id="rId9" Type="http://schemas.openxmlformats.org/officeDocument/2006/relationships/hyperlink" Target="https://medium.com/@koholaa?source=post_page-----1651b789e5d4--------------------------------"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youtu.be/_fA7vkVJhF8" TargetMode="Externa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hyperlink" Target="https://www.di.ens.fr/~cousot/publications.www/CousotCousot-POPL14-ACM-p2-3-2014.pdf"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hyperlink" Target="http://info.cern.ch/NextBrowser.html" TargetMode="External"/><Relationship Id="rId7" Type="http://schemas.openxmlformats.org/officeDocument/2006/relationships/hyperlink" Target="https://contractfortheweb.org/" TargetMode="External"/><Relationship Id="rId12" Type="http://schemas.openxmlformats.org/officeDocument/2006/relationships/image" Target="../media/image18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80.jpeg"/><Relationship Id="rId11" Type="http://schemas.openxmlformats.org/officeDocument/2006/relationships/hyperlink" Target="http://cern.ch/" TargetMode="External"/><Relationship Id="rId5" Type="http://schemas.openxmlformats.org/officeDocument/2006/relationships/hyperlink" Target="https://www.forbes.com/sites/martingiles/2019/11/25/tim-berners-lee-plan-to-save-the-internet/#7918b74a1dbd" TargetMode="External"/><Relationship Id="rId10" Type="http://schemas.openxmlformats.org/officeDocument/2006/relationships/image" Target="../media/image182.gif"/><Relationship Id="rId4" Type="http://schemas.openxmlformats.org/officeDocument/2006/relationships/image" Target="../media/image179.gif"/><Relationship Id="rId9" Type="http://schemas.openxmlformats.org/officeDocument/2006/relationships/hyperlink" Target="http://info.cern.ch/hypertext/WWW/TheProject.html"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hyperlink" Target="https://youtu.be/Hm5LAxKxrD8?t=25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4381499"/>
            <a:ext cx="8520600" cy="6753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Ben Koo</a:t>
            </a:r>
            <a:endParaRPr sz="1800" dirty="0"/>
          </a:p>
          <a:p>
            <a:pPr marL="0" lvl="0" indent="0" algn="ctr" rtl="0">
              <a:spcBef>
                <a:spcPts val="0"/>
              </a:spcBef>
              <a:spcAft>
                <a:spcPts val="0"/>
              </a:spcAft>
              <a:buNone/>
            </a:pPr>
            <a:r>
              <a:rPr lang="en" sz="1800" dirty="0"/>
              <a:t>October </a:t>
            </a:r>
            <a:r>
              <a:rPr lang="en-US" sz="1800" dirty="0"/>
              <a:t>12</a:t>
            </a:r>
            <a:r>
              <a:rPr lang="en" sz="1800" dirty="0"/>
              <a:t>, 2020</a:t>
            </a:r>
            <a:endParaRPr sz="1800" dirty="0"/>
          </a:p>
        </p:txBody>
      </p:sp>
      <p:sp>
        <p:nvSpPr>
          <p:cNvPr id="3" name="Slide Number Placeholder 2">
            <a:extLst>
              <a:ext uri="{FF2B5EF4-FFF2-40B4-BE49-F238E27FC236}">
                <a16:creationId xmlns:a16="http://schemas.microsoft.com/office/drawing/2014/main" id="{A31BA9BE-0BD0-9944-816B-C750884918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26208" y="158181"/>
            <a:ext cx="8520600" cy="942732"/>
          </a:xfrm>
        </p:spPr>
        <p:txBody>
          <a:bodyPr/>
          <a:lstStyle/>
          <a:p>
            <a:r>
              <a:rPr lang="zh-TW" altLang="en-US" sz="2400" dirty="0"/>
              <a:t>超越学科界限的认知基础</a:t>
            </a:r>
            <a:br>
              <a:rPr lang="zh-TW" altLang="en-US" sz="2400" dirty="0"/>
            </a:br>
            <a:r>
              <a:rPr lang="en-US" sz="2400" dirty="0">
                <a:hlinkClick r:id="rId3"/>
              </a:rPr>
              <a:t>Transdisciplinary</a:t>
            </a:r>
            <a:r>
              <a:rPr lang="en-US" sz="2400" dirty="0"/>
              <a:t> Cognitive Foundation</a:t>
            </a:r>
            <a:endParaRPr lang="en-TW" sz="1800" dirty="0"/>
          </a:p>
        </p:txBody>
      </p:sp>
      <p:sp>
        <p:nvSpPr>
          <p:cNvPr id="5" name="Title 3">
            <a:extLst>
              <a:ext uri="{FF2B5EF4-FFF2-40B4-BE49-F238E27FC236}">
                <a16:creationId xmlns:a16="http://schemas.microsoft.com/office/drawing/2014/main" id="{9F03AB05-1401-C943-9DE5-97CC8E8ED3F7}"/>
              </a:ext>
            </a:extLst>
          </p:cNvPr>
          <p:cNvSpPr txBox="1">
            <a:spLocks/>
          </p:cNvSpPr>
          <p:nvPr/>
        </p:nvSpPr>
        <p:spPr>
          <a:xfrm>
            <a:off x="311700" y="3174999"/>
            <a:ext cx="8520600" cy="1206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br>
              <a:rPr lang="en-US" sz="2400" dirty="0"/>
            </a:br>
            <a:r>
              <a:rPr lang="en-US" sz="1800" dirty="0"/>
              <a:t>Writing, Accounting,</a:t>
            </a:r>
            <a:br>
              <a:rPr lang="en-US" sz="1800" dirty="0"/>
            </a:br>
            <a:r>
              <a:rPr lang="en-US" sz="1800" dirty="0"/>
              <a:t>Greek History, and Temporal Reasoning</a:t>
            </a:r>
            <a:br>
              <a:rPr lang="en-US" sz="1800" dirty="0"/>
            </a:br>
            <a:r>
              <a:rPr lang="en-US" sz="1800" dirty="0"/>
              <a:t>Week 5</a:t>
            </a:r>
            <a:endParaRPr lang="en-TW" sz="1800" dirty="0"/>
          </a:p>
        </p:txBody>
      </p:sp>
      <p:pic>
        <p:nvPicPr>
          <p:cNvPr id="6" name="Picture 5">
            <a:hlinkClick r:id="rId4"/>
            <a:extLst>
              <a:ext uri="{FF2B5EF4-FFF2-40B4-BE49-F238E27FC236}">
                <a16:creationId xmlns:a16="http://schemas.microsoft.com/office/drawing/2014/main" id="{88013DE0-976C-5F45-982F-061A1E4D3D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9654" y="1276892"/>
            <a:ext cx="3155063" cy="2095698"/>
          </a:xfrm>
          <a:prstGeom prst="rect">
            <a:avLst/>
          </a:prstGeom>
        </p:spPr>
      </p:pic>
      <p:sp>
        <p:nvSpPr>
          <p:cNvPr id="7" name="TextBox 6">
            <a:extLst>
              <a:ext uri="{FF2B5EF4-FFF2-40B4-BE49-F238E27FC236}">
                <a16:creationId xmlns:a16="http://schemas.microsoft.com/office/drawing/2014/main" id="{587DBCE5-3F18-8D46-B031-7508156F153E}"/>
              </a:ext>
            </a:extLst>
          </p:cNvPr>
          <p:cNvSpPr txBox="1"/>
          <p:nvPr/>
        </p:nvSpPr>
        <p:spPr>
          <a:xfrm>
            <a:off x="7314717" y="3032697"/>
            <a:ext cx="1563248" cy="215444"/>
          </a:xfrm>
          <a:prstGeom prst="rect">
            <a:avLst/>
          </a:prstGeom>
          <a:noFill/>
        </p:spPr>
        <p:txBody>
          <a:bodyPr wrap="none" rtlCol="0">
            <a:spAutoFit/>
          </a:bodyPr>
          <a:lstStyle/>
          <a:p>
            <a:r>
              <a:rPr lang="en-TW" sz="800" dirty="0"/>
              <a:t>Image Source: </a:t>
            </a:r>
            <a:r>
              <a:rPr lang="en-TW" sz="800" dirty="0">
                <a:hlinkClick r:id="rId4"/>
              </a:rPr>
              <a:t>Get your guide</a:t>
            </a:r>
            <a:endParaRPr lang="en-TW" sz="800" dirty="0"/>
          </a:p>
        </p:txBody>
      </p:sp>
      <p:pic>
        <p:nvPicPr>
          <p:cNvPr id="9" name="Picture 8">
            <a:extLst>
              <a:ext uri="{FF2B5EF4-FFF2-40B4-BE49-F238E27FC236}">
                <a16:creationId xmlns:a16="http://schemas.microsoft.com/office/drawing/2014/main" id="{FD484CAB-E994-564E-B769-5A1F827003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24163" y="1276892"/>
            <a:ext cx="2197047" cy="2092077"/>
          </a:xfrm>
          <a:prstGeom prst="rect">
            <a:avLst/>
          </a:prstGeom>
        </p:spPr>
      </p:pic>
    </p:spTree>
    <p:extLst>
      <p:ext uri="{BB962C8B-B14F-4D97-AF65-F5344CB8AC3E}">
        <p14:creationId xmlns:p14="http://schemas.microsoft.com/office/powerpoint/2010/main" val="2412432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Origin of Writing</a:t>
            </a:r>
            <a:endParaRPr lang="en-US" dirty="0">
              <a:latin typeface="+mj-lt"/>
              <a:ea typeface="STXingkai" panose="02010800040101010101" pitchFamily="2" charset="-122"/>
            </a:endParaRPr>
          </a:p>
        </p:txBody>
      </p:sp>
      <p:pic>
        <p:nvPicPr>
          <p:cNvPr id="9" name="Picture 8">
            <a:hlinkClick r:id="rId3"/>
            <a:extLst>
              <a:ext uri="{FF2B5EF4-FFF2-40B4-BE49-F238E27FC236}">
                <a16:creationId xmlns:a16="http://schemas.microsoft.com/office/drawing/2014/main" id="{2F86B8B7-C8F3-E947-AE69-96AFF5B242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3097" y="1210321"/>
            <a:ext cx="3464649" cy="3488154"/>
          </a:xfrm>
          <a:prstGeom prst="rect">
            <a:avLst/>
          </a:prstGeom>
        </p:spPr>
      </p:pic>
      <p:pic>
        <p:nvPicPr>
          <p:cNvPr id="10" name="Picture 9">
            <a:hlinkClick r:id="rId5"/>
            <a:extLst>
              <a:ext uri="{FF2B5EF4-FFF2-40B4-BE49-F238E27FC236}">
                <a16:creationId xmlns:a16="http://schemas.microsoft.com/office/drawing/2014/main" id="{799E2543-74D9-5040-8882-DA66F499F05D}"/>
              </a:ext>
            </a:extLst>
          </p:cNvPr>
          <p:cNvPicPr>
            <a:picLocks noChangeAspect="1"/>
          </p:cNvPicPr>
          <p:nvPr/>
        </p:nvPicPr>
        <p:blipFill>
          <a:blip r:embed="rId6"/>
          <a:stretch>
            <a:fillRect/>
          </a:stretch>
        </p:blipFill>
        <p:spPr>
          <a:xfrm>
            <a:off x="5338622" y="1210321"/>
            <a:ext cx="2304893" cy="3488154"/>
          </a:xfrm>
          <a:prstGeom prst="rect">
            <a:avLst/>
          </a:prstGeom>
        </p:spPr>
      </p:pic>
      <p:sp>
        <p:nvSpPr>
          <p:cNvPr id="13" name="TextBox 12">
            <a:extLst>
              <a:ext uri="{FF2B5EF4-FFF2-40B4-BE49-F238E27FC236}">
                <a16:creationId xmlns:a16="http://schemas.microsoft.com/office/drawing/2014/main" id="{519EB944-030B-1D4A-93DD-4A584CA45BC6}"/>
              </a:ext>
            </a:extLst>
          </p:cNvPr>
          <p:cNvSpPr txBox="1"/>
          <p:nvPr/>
        </p:nvSpPr>
        <p:spPr>
          <a:xfrm>
            <a:off x="2743615" y="4816979"/>
            <a:ext cx="3656770" cy="307777"/>
          </a:xfrm>
          <a:prstGeom prst="rect">
            <a:avLst/>
          </a:prstGeom>
          <a:noFill/>
        </p:spPr>
        <p:txBody>
          <a:bodyPr wrap="none" rtlCol="0">
            <a:spAutoFit/>
          </a:bodyPr>
          <a:lstStyle/>
          <a:p>
            <a:r>
              <a:rPr lang="en-TW" dirty="0"/>
              <a:t>Reference provided by Prof. Ray Dougherty</a:t>
            </a:r>
          </a:p>
        </p:txBody>
      </p:sp>
      <p:sp>
        <p:nvSpPr>
          <p:cNvPr id="3" name="Slide Number Placeholder 2">
            <a:extLst>
              <a:ext uri="{FF2B5EF4-FFF2-40B4-BE49-F238E27FC236}">
                <a16:creationId xmlns:a16="http://schemas.microsoft.com/office/drawing/2014/main" id="{5A42ECA2-A00E-0A4B-80C9-47DFDEC7D9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Tree>
    <p:extLst>
      <p:ext uri="{BB962C8B-B14F-4D97-AF65-F5344CB8AC3E}">
        <p14:creationId xmlns:p14="http://schemas.microsoft.com/office/powerpoint/2010/main" val="17716271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Name Namespaces of </a:t>
            </a:r>
            <a:r>
              <a:rPr lang="en-US" dirty="0" err="1"/>
              <a:t>Paxo</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pic>
        <p:nvPicPr>
          <p:cNvPr id="7" name="Picture 6">
            <a:extLst>
              <a:ext uri="{FF2B5EF4-FFF2-40B4-BE49-F238E27FC236}">
                <a16:creationId xmlns:a16="http://schemas.microsoft.com/office/drawing/2014/main" id="{7DB14D77-C165-FF4B-B20D-EDB8F65684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1542" y="1049758"/>
            <a:ext cx="3820042" cy="2381713"/>
          </a:xfrm>
          <a:prstGeom prst="rect">
            <a:avLst/>
          </a:prstGeom>
        </p:spPr>
      </p:pic>
      <p:pic>
        <p:nvPicPr>
          <p:cNvPr id="9" name="Picture 8">
            <a:hlinkClick r:id="rId3"/>
            <a:extLst>
              <a:ext uri="{FF2B5EF4-FFF2-40B4-BE49-F238E27FC236}">
                <a16:creationId xmlns:a16="http://schemas.microsoft.com/office/drawing/2014/main" id="{0655DC40-B44B-1043-B132-C52456DFEB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52416" y="1049758"/>
            <a:ext cx="3820042" cy="2381714"/>
          </a:xfrm>
          <a:prstGeom prst="rect">
            <a:avLst/>
          </a:prstGeom>
        </p:spPr>
      </p:pic>
      <p:pic>
        <p:nvPicPr>
          <p:cNvPr id="10" name="Picture 9">
            <a:hlinkClick r:id="rId5"/>
            <a:extLst>
              <a:ext uri="{FF2B5EF4-FFF2-40B4-BE49-F238E27FC236}">
                <a16:creationId xmlns:a16="http://schemas.microsoft.com/office/drawing/2014/main" id="{9EE3BDBD-FC1A-E84E-85E7-FF87535ABD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06005" y="3020843"/>
            <a:ext cx="3292821" cy="2053002"/>
          </a:xfrm>
          <a:prstGeom prst="rect">
            <a:avLst/>
          </a:prstGeom>
        </p:spPr>
      </p:pic>
      <p:sp>
        <p:nvSpPr>
          <p:cNvPr id="3" name="TextBox 2">
            <a:extLst>
              <a:ext uri="{FF2B5EF4-FFF2-40B4-BE49-F238E27FC236}">
                <a16:creationId xmlns:a16="http://schemas.microsoft.com/office/drawing/2014/main" id="{28740513-776F-3A48-9D69-77A8407F7F11}"/>
              </a:ext>
            </a:extLst>
          </p:cNvPr>
          <p:cNvSpPr txBox="1"/>
          <p:nvPr/>
        </p:nvSpPr>
        <p:spPr>
          <a:xfrm>
            <a:off x="6816042" y="3560161"/>
            <a:ext cx="1587294" cy="1384995"/>
          </a:xfrm>
          <a:prstGeom prst="rect">
            <a:avLst/>
          </a:prstGeom>
          <a:noFill/>
        </p:spPr>
        <p:txBody>
          <a:bodyPr wrap="none" rtlCol="0">
            <a:spAutoFit/>
          </a:bodyPr>
          <a:lstStyle/>
          <a:p>
            <a:r>
              <a:rPr lang="en-TW" dirty="0">
                <a:hlinkClick r:id="rId7"/>
              </a:rPr>
              <a:t>Paxos Roles</a:t>
            </a:r>
            <a:r>
              <a:rPr lang="en-TW" dirty="0"/>
              <a:t>:</a:t>
            </a:r>
          </a:p>
          <a:p>
            <a:r>
              <a:rPr lang="en-TW" dirty="0"/>
              <a:t>  Client</a:t>
            </a:r>
          </a:p>
          <a:p>
            <a:r>
              <a:rPr lang="en-TW" dirty="0"/>
              <a:t>  Proposer</a:t>
            </a:r>
          </a:p>
          <a:p>
            <a:r>
              <a:rPr lang="en-TW" dirty="0"/>
              <a:t>  Voter (Acceptor)</a:t>
            </a:r>
          </a:p>
          <a:p>
            <a:r>
              <a:rPr lang="en-TW" dirty="0"/>
              <a:t>  Learner</a:t>
            </a:r>
          </a:p>
          <a:p>
            <a:r>
              <a:rPr lang="en-TW" dirty="0"/>
              <a:t>  Leader</a:t>
            </a:r>
          </a:p>
        </p:txBody>
      </p:sp>
    </p:spTree>
    <p:extLst>
      <p:ext uri="{BB962C8B-B14F-4D97-AF65-F5344CB8AC3E}">
        <p14:creationId xmlns:p14="http://schemas.microsoft.com/office/powerpoint/2010/main" val="12038821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Think of Service DevOps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pic>
        <p:nvPicPr>
          <p:cNvPr id="6" name="Picture 5">
            <a:extLst>
              <a:ext uri="{FF2B5EF4-FFF2-40B4-BE49-F238E27FC236}">
                <a16:creationId xmlns:a16="http://schemas.microsoft.com/office/drawing/2014/main" id="{9D97EB87-D30D-E342-9BEC-4D3DE32A2E06}"/>
              </a:ext>
            </a:extLst>
          </p:cNvPr>
          <p:cNvPicPr>
            <a:picLocks noChangeAspect="1"/>
          </p:cNvPicPr>
          <p:nvPr/>
        </p:nvPicPr>
        <p:blipFill>
          <a:blip r:embed="rId2"/>
          <a:stretch>
            <a:fillRect/>
          </a:stretch>
        </p:blipFill>
        <p:spPr>
          <a:xfrm>
            <a:off x="5021997" y="1443185"/>
            <a:ext cx="3381339" cy="2768428"/>
          </a:xfrm>
          <a:prstGeom prst="rect">
            <a:avLst/>
          </a:prstGeom>
        </p:spPr>
      </p:pic>
      <p:sp>
        <p:nvSpPr>
          <p:cNvPr id="8" name="TextBox 7">
            <a:extLst>
              <a:ext uri="{FF2B5EF4-FFF2-40B4-BE49-F238E27FC236}">
                <a16:creationId xmlns:a16="http://schemas.microsoft.com/office/drawing/2014/main" id="{6B318490-B1EE-F342-AFAD-7C2D8F7814A9}"/>
              </a:ext>
            </a:extLst>
          </p:cNvPr>
          <p:cNvSpPr txBox="1"/>
          <p:nvPr/>
        </p:nvSpPr>
        <p:spPr>
          <a:xfrm>
            <a:off x="5985544" y="4383180"/>
            <a:ext cx="1454244" cy="369332"/>
          </a:xfrm>
          <a:prstGeom prst="rect">
            <a:avLst/>
          </a:prstGeom>
          <a:noFill/>
        </p:spPr>
        <p:txBody>
          <a:bodyPr wrap="none" rtlCol="0">
            <a:spAutoFit/>
          </a:bodyPr>
          <a:lstStyle/>
          <a:p>
            <a:pPr algn="ctr"/>
            <a:r>
              <a:rPr lang="en-TW" sz="900" dirty="0"/>
              <a:t>p.39 of ITIL for Dummies</a:t>
            </a:r>
          </a:p>
          <a:p>
            <a:pPr algn="ctr"/>
            <a:r>
              <a:rPr lang="en-US" sz="900" dirty="0"/>
              <a:t>B</a:t>
            </a:r>
            <a:r>
              <a:rPr lang="en-TW" sz="900" dirty="0"/>
              <a:t>y Peter Fareden</a:t>
            </a:r>
          </a:p>
        </p:txBody>
      </p:sp>
      <p:graphicFrame>
        <p:nvGraphicFramePr>
          <p:cNvPr id="9" name="Diagram 8">
            <a:extLst>
              <a:ext uri="{FF2B5EF4-FFF2-40B4-BE49-F238E27FC236}">
                <a16:creationId xmlns:a16="http://schemas.microsoft.com/office/drawing/2014/main" id="{69285B4B-6A3A-6B47-A3B6-8C358B9E2FDC}"/>
              </a:ext>
            </a:extLst>
          </p:cNvPr>
          <p:cNvGraphicFramePr/>
          <p:nvPr>
            <p:extLst>
              <p:ext uri="{D42A27DB-BD31-4B8C-83A1-F6EECF244321}">
                <p14:modId xmlns:p14="http://schemas.microsoft.com/office/powerpoint/2010/main" val="1706457091"/>
              </p:ext>
            </p:extLst>
          </p:nvPr>
        </p:nvGraphicFramePr>
        <p:xfrm>
          <a:off x="804813" y="1672282"/>
          <a:ext cx="3956657" cy="2610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51335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Service Evolution in the Abstract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sp>
        <p:nvSpPr>
          <p:cNvPr id="8" name="TextBox 7">
            <a:extLst>
              <a:ext uri="{FF2B5EF4-FFF2-40B4-BE49-F238E27FC236}">
                <a16:creationId xmlns:a16="http://schemas.microsoft.com/office/drawing/2014/main" id="{6B318490-B1EE-F342-AFAD-7C2D8F7814A9}"/>
              </a:ext>
            </a:extLst>
          </p:cNvPr>
          <p:cNvSpPr txBox="1"/>
          <p:nvPr/>
        </p:nvSpPr>
        <p:spPr>
          <a:xfrm>
            <a:off x="5926162" y="4373927"/>
            <a:ext cx="1518364" cy="369332"/>
          </a:xfrm>
          <a:prstGeom prst="rect">
            <a:avLst/>
          </a:prstGeom>
          <a:noFill/>
        </p:spPr>
        <p:txBody>
          <a:bodyPr wrap="none" rtlCol="0">
            <a:spAutoFit/>
          </a:bodyPr>
          <a:lstStyle/>
          <a:p>
            <a:pPr algn="ctr"/>
            <a:r>
              <a:rPr lang="en-TW" sz="900" dirty="0"/>
              <a:t>p.202 of ITIL for Dummies</a:t>
            </a:r>
          </a:p>
          <a:p>
            <a:pPr algn="ctr"/>
            <a:r>
              <a:rPr lang="en-US" sz="900" dirty="0"/>
              <a:t>B</a:t>
            </a:r>
            <a:r>
              <a:rPr lang="en-TW" sz="900" dirty="0"/>
              <a:t>y Peter Fareden</a:t>
            </a:r>
          </a:p>
        </p:txBody>
      </p:sp>
      <p:pic>
        <p:nvPicPr>
          <p:cNvPr id="3" name="Picture 2">
            <a:extLst>
              <a:ext uri="{FF2B5EF4-FFF2-40B4-BE49-F238E27FC236}">
                <a16:creationId xmlns:a16="http://schemas.microsoft.com/office/drawing/2014/main" id="{1529ABE3-D64A-B844-8636-34830786D832}"/>
              </a:ext>
            </a:extLst>
          </p:cNvPr>
          <p:cNvPicPr>
            <a:picLocks noChangeAspect="1"/>
          </p:cNvPicPr>
          <p:nvPr/>
        </p:nvPicPr>
        <p:blipFill>
          <a:blip r:embed="rId2"/>
          <a:stretch>
            <a:fillRect/>
          </a:stretch>
        </p:blipFill>
        <p:spPr>
          <a:xfrm>
            <a:off x="248549" y="1483502"/>
            <a:ext cx="4066512" cy="2678541"/>
          </a:xfrm>
          <a:prstGeom prst="rect">
            <a:avLst/>
          </a:prstGeom>
        </p:spPr>
      </p:pic>
      <p:pic>
        <p:nvPicPr>
          <p:cNvPr id="4" name="Picture 3">
            <a:extLst>
              <a:ext uri="{FF2B5EF4-FFF2-40B4-BE49-F238E27FC236}">
                <a16:creationId xmlns:a16="http://schemas.microsoft.com/office/drawing/2014/main" id="{428CCBAA-AC4F-3D46-B09F-B0568C1C1FBB}"/>
              </a:ext>
            </a:extLst>
          </p:cNvPr>
          <p:cNvPicPr>
            <a:picLocks noChangeAspect="1"/>
          </p:cNvPicPr>
          <p:nvPr/>
        </p:nvPicPr>
        <p:blipFill>
          <a:blip r:embed="rId3"/>
          <a:stretch>
            <a:fillRect/>
          </a:stretch>
        </p:blipFill>
        <p:spPr>
          <a:xfrm>
            <a:off x="4572000" y="1483502"/>
            <a:ext cx="4226688" cy="2678541"/>
          </a:xfrm>
          <a:prstGeom prst="rect">
            <a:avLst/>
          </a:prstGeom>
        </p:spPr>
      </p:pic>
      <p:sp>
        <p:nvSpPr>
          <p:cNvPr id="10" name="TextBox 9">
            <a:extLst>
              <a:ext uri="{FF2B5EF4-FFF2-40B4-BE49-F238E27FC236}">
                <a16:creationId xmlns:a16="http://schemas.microsoft.com/office/drawing/2014/main" id="{3F271D09-ADAC-6049-A2F8-1BB92728AFD4}"/>
              </a:ext>
            </a:extLst>
          </p:cNvPr>
          <p:cNvSpPr txBox="1"/>
          <p:nvPr/>
        </p:nvSpPr>
        <p:spPr>
          <a:xfrm>
            <a:off x="1522623" y="4373927"/>
            <a:ext cx="1518364" cy="369332"/>
          </a:xfrm>
          <a:prstGeom prst="rect">
            <a:avLst/>
          </a:prstGeom>
          <a:noFill/>
        </p:spPr>
        <p:txBody>
          <a:bodyPr wrap="none" rtlCol="0">
            <a:spAutoFit/>
          </a:bodyPr>
          <a:lstStyle/>
          <a:p>
            <a:pPr algn="ctr"/>
            <a:r>
              <a:rPr lang="en-TW" sz="900" dirty="0"/>
              <a:t>p.188 of ITIL for Dummies</a:t>
            </a:r>
          </a:p>
          <a:p>
            <a:pPr algn="ctr"/>
            <a:r>
              <a:rPr lang="en-US" sz="900" dirty="0"/>
              <a:t>B</a:t>
            </a:r>
            <a:r>
              <a:rPr lang="en-TW" sz="900" dirty="0"/>
              <a:t>y Peter Fareden</a:t>
            </a:r>
          </a:p>
        </p:txBody>
      </p:sp>
    </p:spTree>
    <p:extLst>
      <p:ext uri="{BB962C8B-B14F-4D97-AF65-F5344CB8AC3E}">
        <p14:creationId xmlns:p14="http://schemas.microsoft.com/office/powerpoint/2010/main" val="42386426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Comparing </a:t>
            </a:r>
            <a:r>
              <a:rPr lang="en-US" dirty="0" err="1"/>
              <a:t>Paxos</a:t>
            </a:r>
            <a:r>
              <a:rPr lang="en-US" dirty="0"/>
              <a:t> and Raft</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pic>
        <p:nvPicPr>
          <p:cNvPr id="3" name="Picture 2">
            <a:hlinkClick r:id="rId2"/>
            <a:extLst>
              <a:ext uri="{FF2B5EF4-FFF2-40B4-BE49-F238E27FC236}">
                <a16:creationId xmlns:a16="http://schemas.microsoft.com/office/drawing/2014/main" id="{305D7CF9-1490-5D46-BEDF-34B46E5AF52E}"/>
              </a:ext>
            </a:extLst>
          </p:cNvPr>
          <p:cNvPicPr>
            <a:picLocks noChangeAspect="1"/>
          </p:cNvPicPr>
          <p:nvPr/>
        </p:nvPicPr>
        <p:blipFill>
          <a:blip r:embed="rId3"/>
          <a:stretch>
            <a:fillRect/>
          </a:stretch>
        </p:blipFill>
        <p:spPr>
          <a:xfrm>
            <a:off x="1698588" y="1007878"/>
            <a:ext cx="5746824" cy="3493070"/>
          </a:xfrm>
          <a:prstGeom prst="rect">
            <a:avLst/>
          </a:prstGeom>
        </p:spPr>
      </p:pic>
    </p:spTree>
    <p:extLst>
      <p:ext uri="{BB962C8B-B14F-4D97-AF65-F5344CB8AC3E}">
        <p14:creationId xmlns:p14="http://schemas.microsoft.com/office/powerpoint/2010/main" val="673395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433253" y="1524809"/>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TW" sz="1050" dirty="0">
                  <a:solidFill>
                    <a:srgbClr val="FFFFFF"/>
                  </a:solidFill>
                </a:rPr>
                <a:t>Technology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1050" dirty="0">
                  <a:solidFill>
                    <a:srgbClr val="FFFFFF"/>
                  </a:solidFill>
                </a:rPr>
                <a:t>Society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474728" y="3181103"/>
              <a:ext cx="895972" cy="338555"/>
            </a:xfrm>
            <a:prstGeom prst="rect">
              <a:avLst/>
            </a:prstGeom>
            <a:noFill/>
          </p:spPr>
          <p:txBody>
            <a:bodyPr wrap="none" rtlCol="0">
              <a:spAutoFit/>
            </a:bodyPr>
            <a:lstStyle/>
            <a:p>
              <a:r>
                <a:rPr lang="en-TW" sz="1050" dirty="0">
                  <a:solidFill>
                    <a:srgbClr val="FF0000"/>
                  </a:solidFill>
                </a:rPr>
                <a:t>Security</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5284150" y="1572233"/>
            <a:ext cx="2700241" cy="1999035"/>
            <a:chOff x="6749080" y="2033078"/>
            <a:chExt cx="360032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1050" dirty="0"/>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1050" dirty="0"/>
            </a:p>
          </p:txBody>
        </p:sp>
        <p:sp>
          <p:nvSpPr>
            <p:cNvPr id="13" name="TextBox 12">
              <a:extLst>
                <a:ext uri="{FF2B5EF4-FFF2-40B4-BE49-F238E27FC236}">
                  <a16:creationId xmlns:a16="http://schemas.microsoft.com/office/drawing/2014/main" id="{5B0FCD2D-8C9E-3848-8C9D-ED37BBB699F7}"/>
                </a:ext>
              </a:extLst>
            </p:cNvPr>
            <p:cNvSpPr txBox="1"/>
            <p:nvPr/>
          </p:nvSpPr>
          <p:spPr>
            <a:xfrm>
              <a:off x="8081337" y="3181101"/>
              <a:ext cx="895972" cy="338555"/>
            </a:xfrm>
            <a:prstGeom prst="rect">
              <a:avLst/>
            </a:prstGeom>
            <a:noFill/>
          </p:spPr>
          <p:txBody>
            <a:bodyPr wrap="none" rtlCol="0">
              <a:spAutoFit/>
            </a:bodyPr>
            <a:lstStyle/>
            <a:p>
              <a:r>
                <a:rPr lang="en-TW" sz="1050" dirty="0">
                  <a:solidFill>
                    <a:srgbClr val="FF0000"/>
                  </a:solidFill>
                </a:rPr>
                <a:t>Security</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513275" y="3181102"/>
              <a:ext cx="836127" cy="338555"/>
            </a:xfrm>
            <a:prstGeom prst="rect">
              <a:avLst/>
            </a:prstGeom>
            <a:noFill/>
          </p:spPr>
          <p:txBody>
            <a:bodyPr wrap="none" rtlCol="0">
              <a:spAutoFit/>
            </a:bodyPr>
            <a:lstStyle/>
            <a:p>
              <a:r>
                <a:rPr lang="en-TW" sz="1050" dirty="0">
                  <a:solidFill>
                    <a:srgbClr val="FFFFFF"/>
                  </a:solidFill>
                </a:rPr>
                <a:t>Society</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749080" y="3181101"/>
              <a:ext cx="1178100" cy="338555"/>
            </a:xfrm>
            <a:prstGeom prst="rect">
              <a:avLst/>
            </a:prstGeom>
            <a:noFill/>
          </p:spPr>
          <p:txBody>
            <a:bodyPr wrap="none" rtlCol="0">
              <a:spAutoFit/>
            </a:bodyPr>
            <a:lstStyle/>
            <a:p>
              <a:r>
                <a:rPr lang="en-TW" sz="1050" dirty="0">
                  <a:solidFill>
                    <a:srgbClr val="FFFFFF"/>
                  </a:solidFill>
                </a:rPr>
                <a:t>Technology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1216690" y="4432283"/>
            <a:ext cx="7013458" cy="415498"/>
          </a:xfrm>
          <a:prstGeom prst="rect">
            <a:avLst/>
          </a:prstGeom>
          <a:noFill/>
        </p:spPr>
        <p:txBody>
          <a:bodyPr wrap="none" rtlCol="0">
            <a:spAutoFit/>
          </a:bodyPr>
          <a:lstStyle/>
          <a:p>
            <a:pPr algn="ctr"/>
            <a:r>
              <a:rPr lang="en-TW" sz="1050" dirty="0"/>
              <a:t>Modified from Figure 1-1 and 1-2 of Agile Application Security: Enabling Security in a Continuous Deliver Pipeline, </a:t>
            </a:r>
          </a:p>
          <a:p>
            <a:pPr algn="ctr"/>
            <a:r>
              <a:rPr lang="en-TW" sz="1050" dirty="0"/>
              <a:t>by Laura Bell, Michael Brunton-Spall, Rich Smith &amp; Jim Bird</a:t>
            </a:r>
            <a:r>
              <a:rPr lang="en-US" sz="1050" dirty="0"/>
              <a:t>, O’Reilly Media, 2017 </a:t>
            </a:r>
            <a:endParaRPr lang="en-TW" sz="1050" dirty="0"/>
          </a:p>
        </p:txBody>
      </p:sp>
      <p:sp>
        <p:nvSpPr>
          <p:cNvPr id="19" name="Right Arrow 18">
            <a:extLst>
              <a:ext uri="{FF2B5EF4-FFF2-40B4-BE49-F238E27FC236}">
                <a16:creationId xmlns:a16="http://schemas.microsoft.com/office/drawing/2014/main" id="{30E9C8EC-51E4-3244-852E-BD4F18DA3C5E}"/>
              </a:ext>
            </a:extLst>
          </p:cNvPr>
          <p:cNvSpPr/>
          <p:nvPr/>
        </p:nvSpPr>
        <p:spPr>
          <a:xfrm>
            <a:off x="3566429" y="1397235"/>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solidFill>
                  <a:schemeClr val="bg1"/>
                </a:solidFill>
              </a:rPr>
              <a:t>Technology Integration</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3436282" y="3242913"/>
            <a:ext cx="2313981" cy="444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050" dirty="0">
                <a:solidFill>
                  <a:srgbClr val="FF0000"/>
                </a:solidFill>
              </a:rPr>
              <a:t>Technology Isolation</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1986121" y="283022"/>
            <a:ext cx="5214301" cy="946201"/>
          </a:xfrm>
          <a:prstGeom prst="rect">
            <a:avLst/>
          </a:prstGeom>
        </p:spPr>
        <p:txBody>
          <a:bodyPr>
            <a:noAutofit/>
          </a:bodyPr>
          <a:lstStyle/>
          <a:p>
            <a:pPr algn="ctr"/>
            <a:r>
              <a:rPr lang="en-US" sz="3200" dirty="0"/>
              <a:t>Iteratively Fixing Security Problems</a:t>
            </a:r>
            <a:endParaRPr sz="3200" dirty="0"/>
          </a:p>
        </p:txBody>
      </p:sp>
      <p:sp>
        <p:nvSpPr>
          <p:cNvPr id="4" name="Slide Number Placeholder 3">
            <a:extLst>
              <a:ext uri="{FF2B5EF4-FFF2-40B4-BE49-F238E27FC236}">
                <a16:creationId xmlns:a16="http://schemas.microsoft.com/office/drawing/2014/main" id="{4167E876-DE46-1B4A-918A-427A4C2B3CFE}"/>
              </a:ext>
            </a:extLst>
          </p:cNvPr>
          <p:cNvSpPr>
            <a:spLocks noGrp="1"/>
          </p:cNvSpPr>
          <p:nvPr>
            <p:ph type="sldNum" sz="quarter" idx="2"/>
          </p:nvPr>
        </p:nvSpPr>
        <p:spPr/>
        <p:txBody>
          <a:bodyPr/>
          <a:lstStyle/>
          <a:p>
            <a:fld id="{86CB4B4D-7CA3-9044-876B-883B54F8677D}" type="slidenum">
              <a:rPr lang="en-TW" smtClean="0"/>
              <a:t>104</a:t>
            </a:fld>
            <a:endParaRPr lang="en-TW"/>
          </a:p>
        </p:txBody>
      </p:sp>
    </p:spTree>
    <p:extLst>
      <p:ext uri="{BB962C8B-B14F-4D97-AF65-F5344CB8AC3E}">
        <p14:creationId xmlns:p14="http://schemas.microsoft.com/office/powerpoint/2010/main" val="17964740"/>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Version Control, Built, Test, Stage, Deploy are</a:t>
            </a:r>
            <a:br>
              <a:rPr lang="en-US" dirty="0"/>
            </a:br>
            <a:r>
              <a:rPr lang="en-US" dirty="0"/>
              <a:t>Conducted by Human Instructions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on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2050" name="Picture 2">
            <a:hlinkClick r:id="rId2"/>
            <a:extLst>
              <a:ext uri="{FF2B5EF4-FFF2-40B4-BE49-F238E27FC236}">
                <a16:creationId xmlns:a16="http://schemas.microsoft.com/office/drawing/2014/main" id="{8289174B-D66F-354C-97B0-CC3B0A1C3B9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8735" y="1290697"/>
            <a:ext cx="4678674"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hlinkClick r:id="rId2"/>
            <a:extLst>
              <a:ext uri="{FF2B5EF4-FFF2-40B4-BE49-F238E27FC236}">
                <a16:creationId xmlns:a16="http://schemas.microsoft.com/office/drawing/2014/main" id="{6C725AB7-263C-A744-A789-9960290D64D4}"/>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468735" y="3663277"/>
            <a:ext cx="4678680" cy="1109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hlinkClick r:id="rId2"/>
            <a:extLst>
              <a:ext uri="{FF2B5EF4-FFF2-40B4-BE49-F238E27FC236}">
                <a16:creationId xmlns:a16="http://schemas.microsoft.com/office/drawing/2014/main" id="{A4A3F1DF-4B8A-3442-8E6D-0B1144F0830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468735" y="2476987"/>
            <a:ext cx="4678674" cy="110956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7A3D922-52B4-F849-80CA-52359B786500}"/>
              </a:ext>
            </a:extLst>
          </p:cNvPr>
          <p:cNvSpPr>
            <a:spLocks noGrp="1"/>
          </p:cNvSpPr>
          <p:nvPr>
            <p:ph type="sldNum" sz="quarter" idx="2"/>
          </p:nvPr>
        </p:nvSpPr>
        <p:spPr/>
        <p:txBody>
          <a:bodyPr/>
          <a:lstStyle/>
          <a:p>
            <a:fld id="{86CB4B4D-7CA3-9044-876B-883B54F8677D}" type="slidenum">
              <a:rPr lang="en-TW" smtClean="0"/>
              <a:t>105</a:t>
            </a:fld>
            <a:endParaRPr lang="en-TW"/>
          </a:p>
        </p:txBody>
      </p:sp>
    </p:spTree>
    <p:extLst>
      <p:ext uri="{BB962C8B-B14F-4D97-AF65-F5344CB8AC3E}">
        <p14:creationId xmlns:p14="http://schemas.microsoft.com/office/powerpoint/2010/main" val="523055537"/>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2566427" y="1369440"/>
            <a:ext cx="3532322" cy="1999034"/>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3" name="TextBox 2">
              <a:extLst>
                <a:ext uri="{FF2B5EF4-FFF2-40B4-BE49-F238E27FC236}">
                  <a16:creationId xmlns:a16="http://schemas.microsoft.com/office/drawing/2014/main" id="{F7683E01-29E9-4B41-B528-6793C73DFCC3}"/>
                </a:ext>
              </a:extLst>
            </p:cNvPr>
            <p:cNvSpPr txBox="1"/>
            <p:nvPr/>
          </p:nvSpPr>
          <p:spPr>
            <a:xfrm>
              <a:off x="2239949" y="2822757"/>
              <a:ext cx="1216572" cy="338555"/>
            </a:xfrm>
            <a:prstGeom prst="rect">
              <a:avLst/>
            </a:prstGeom>
            <a:noFill/>
          </p:spPr>
          <p:txBody>
            <a:bodyPr wrap="none" rtlCol="0">
              <a:spAutoFit/>
            </a:bodyPr>
            <a:lstStyle/>
            <a:p>
              <a:r>
                <a:rPr lang="en-TW" sz="1050" dirty="0">
                  <a:solidFill>
                    <a:schemeClr val="bg1"/>
                  </a:solidFill>
                </a:rPr>
                <a:t>Correctness</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771102" y="3449096"/>
            <a:ext cx="3122971" cy="1061829"/>
          </a:xfrm>
          <a:prstGeom prst="rect">
            <a:avLst/>
          </a:prstGeom>
          <a:noFill/>
        </p:spPr>
        <p:txBody>
          <a:bodyPr wrap="none" rtlCol="0">
            <a:spAutoFit/>
          </a:bodyPr>
          <a:lstStyle/>
          <a:p>
            <a:pPr algn="ctr"/>
            <a:r>
              <a:rPr lang="en-TW" sz="1050" dirty="0"/>
              <a:t>The Theoretical Definition of System Correctness</a:t>
            </a:r>
          </a:p>
          <a:p>
            <a:pPr algn="ctr"/>
            <a:endParaRPr lang="en-TW" sz="1050" dirty="0"/>
          </a:p>
          <a:p>
            <a:pPr algn="ctr"/>
            <a:r>
              <a:rPr lang="en-TW" sz="1050" dirty="0"/>
              <a:t>Correctness = Liveness ∧ Safety</a:t>
            </a:r>
          </a:p>
          <a:p>
            <a:pPr algn="ctr"/>
            <a:endParaRPr lang="en-TW" sz="1050" dirty="0"/>
          </a:p>
          <a:p>
            <a:pPr algn="ctr"/>
            <a:r>
              <a:rPr lang="en-TW" sz="1050" dirty="0"/>
              <a:t>Liveness: Something good eventually happens</a:t>
            </a:r>
          </a:p>
          <a:p>
            <a:pPr algn="ctr"/>
            <a:r>
              <a:rPr lang="en-TW" sz="1050" dirty="0"/>
              <a:t>Safety: Nothing bad ever happens</a:t>
            </a:r>
          </a:p>
        </p:txBody>
      </p:sp>
      <p:sp>
        <p:nvSpPr>
          <p:cNvPr id="8" name="Spacetime properties of Consciousness">
            <a:extLst>
              <a:ext uri="{FF2B5EF4-FFF2-40B4-BE49-F238E27FC236}">
                <a16:creationId xmlns:a16="http://schemas.microsoft.com/office/drawing/2014/main" id="{6A6AA62F-4541-2F43-B9DC-A15EE13A41B4}"/>
              </a:ext>
            </a:extLst>
          </p:cNvPr>
          <p:cNvSpPr txBox="1">
            <a:spLocks noGrp="1"/>
          </p:cNvSpPr>
          <p:nvPr>
            <p:ph type="title"/>
          </p:nvPr>
        </p:nvSpPr>
        <p:spPr>
          <a:xfrm>
            <a:off x="1725436" y="710157"/>
            <a:ext cx="5214301" cy="578661"/>
          </a:xfrm>
          <a:prstGeom prst="rect">
            <a:avLst/>
          </a:prstGeom>
        </p:spPr>
        <p:txBody>
          <a:bodyPr>
            <a:normAutofit fontScale="90000"/>
          </a:bodyPr>
          <a:lstStyle/>
          <a:p>
            <a:pPr algn="ctr"/>
            <a:r>
              <a:rPr lang="en-US" sz="3200" dirty="0"/>
              <a:t>A compositional view of system correctness</a:t>
            </a:r>
            <a:endParaRPr sz="3200" dirty="0"/>
          </a:p>
        </p:txBody>
      </p:sp>
      <p:sp>
        <p:nvSpPr>
          <p:cNvPr id="4" name="Slide Number Placeholder 3">
            <a:extLst>
              <a:ext uri="{FF2B5EF4-FFF2-40B4-BE49-F238E27FC236}">
                <a16:creationId xmlns:a16="http://schemas.microsoft.com/office/drawing/2014/main" id="{5D339A50-C297-0242-8461-063104335CAE}"/>
              </a:ext>
            </a:extLst>
          </p:cNvPr>
          <p:cNvSpPr>
            <a:spLocks noGrp="1"/>
          </p:cNvSpPr>
          <p:nvPr>
            <p:ph type="sldNum" sz="quarter" idx="2"/>
          </p:nvPr>
        </p:nvSpPr>
        <p:spPr/>
        <p:txBody>
          <a:bodyPr/>
          <a:lstStyle/>
          <a:p>
            <a:fld id="{86CB4B4D-7CA3-9044-876B-883B54F8677D}" type="slidenum">
              <a:rPr lang="en-TW" smtClean="0"/>
              <a:t>106</a:t>
            </a:fld>
            <a:endParaRPr lang="en-TW"/>
          </a:p>
        </p:txBody>
      </p:sp>
    </p:spTree>
    <p:extLst>
      <p:ext uri="{BB962C8B-B14F-4D97-AF65-F5344CB8AC3E}">
        <p14:creationId xmlns:p14="http://schemas.microsoft.com/office/powerpoint/2010/main" val="281683687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The Commit-Built-Test-Stage-Deploy are</a:t>
            </a:r>
            <a:br>
              <a:rPr lang="en-US" dirty="0"/>
            </a:br>
            <a:r>
              <a:rPr lang="en-US" dirty="0"/>
              <a:t>Fully Automated</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55637" y="4912059"/>
            <a:ext cx="5832725" cy="161583"/>
          </a:xfrm>
          <a:prstGeom prst="rect">
            <a:avLst/>
          </a:prstGeom>
          <a:solidFill>
            <a:srgbClr val="E1E1E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chemeClr val="bg1"/>
                </a:solidFill>
              </a:rPr>
              <a:t>Image courtesy: </a:t>
            </a:r>
            <a:r>
              <a:rPr lang="en-US" sz="1050" dirty="0">
                <a:solidFill>
                  <a:schemeClr val="bg1"/>
                </a:solidFill>
                <a:hlinkClick r:id="rId2"/>
              </a:rPr>
              <a:t>Learn How to Set Up a CI/CD Pipeline From Scratch </a:t>
            </a:r>
            <a:r>
              <a:rPr lang="en-US" sz="1050" dirty="0">
                <a:solidFill>
                  <a:schemeClr val="bg1"/>
                </a:solidFill>
              </a:rPr>
              <a:t>from </a:t>
            </a:r>
            <a:r>
              <a:rPr lang="en-US" sz="1050" dirty="0">
                <a:solidFill>
                  <a:schemeClr val="bg1"/>
                </a:solidFill>
                <a:hlinkClick r:id="rId3"/>
              </a:rPr>
              <a:t>DevOps Zone</a:t>
            </a:r>
            <a:endParaRPr kumimoji="0" lang="en-TW" sz="1050" b="0" i="0" u="none" strike="noStrike" cap="none" spc="0" normalizeH="0" baseline="0" dirty="0">
              <a:ln>
                <a:noFill/>
              </a:ln>
              <a:solidFill>
                <a:schemeClr val="bg1"/>
              </a:solidFill>
              <a:effectLst/>
              <a:uFillTx/>
              <a:sym typeface="Arial"/>
            </a:endParaRPr>
          </a:p>
        </p:txBody>
      </p:sp>
      <p:pic>
        <p:nvPicPr>
          <p:cNvPr id="1026" name="Picture 2">
            <a:hlinkClick r:id="rId2"/>
            <a:extLst>
              <a:ext uri="{FF2B5EF4-FFF2-40B4-BE49-F238E27FC236}">
                <a16:creationId xmlns:a16="http://schemas.microsoft.com/office/drawing/2014/main" id="{100A5F1D-3D24-D342-8553-D90946423A6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201479" y="1271618"/>
            <a:ext cx="6907619" cy="3271525"/>
          </a:xfrm>
          <a:prstGeom prst="rect">
            <a:avLst/>
          </a:prstGeom>
          <a:solidFill>
            <a:srgbClr val="E1E1E1"/>
          </a:solidFill>
        </p:spPr>
      </p:pic>
      <p:sp>
        <p:nvSpPr>
          <p:cNvPr id="2" name="Slide Number Placeholder 1">
            <a:extLst>
              <a:ext uri="{FF2B5EF4-FFF2-40B4-BE49-F238E27FC236}">
                <a16:creationId xmlns:a16="http://schemas.microsoft.com/office/drawing/2014/main" id="{0F6B44B5-2AA4-474F-A16C-BB3BD1B003CC}"/>
              </a:ext>
            </a:extLst>
          </p:cNvPr>
          <p:cNvSpPr>
            <a:spLocks noGrp="1"/>
          </p:cNvSpPr>
          <p:nvPr>
            <p:ph type="sldNum" sz="quarter" idx="2"/>
          </p:nvPr>
        </p:nvSpPr>
        <p:spPr/>
        <p:txBody>
          <a:bodyPr/>
          <a:lstStyle/>
          <a:p>
            <a:fld id="{86CB4B4D-7CA3-9044-876B-883B54F8677D}" type="slidenum">
              <a:rPr lang="en-TW" smtClean="0"/>
              <a:t>107</a:t>
            </a:fld>
            <a:endParaRPr lang="en-TW"/>
          </a:p>
        </p:txBody>
      </p:sp>
    </p:spTree>
    <p:extLst>
      <p:ext uri="{BB962C8B-B14F-4D97-AF65-F5344CB8AC3E}">
        <p14:creationId xmlns:p14="http://schemas.microsoft.com/office/powerpoint/2010/main" val="186027166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2524703" y="4821421"/>
            <a:ext cx="4669868" cy="253916"/>
          </a:xfrm>
          <a:prstGeom prst="rect">
            <a:avLst/>
          </a:prstGeom>
          <a:noFill/>
        </p:spPr>
        <p:txBody>
          <a:bodyPr wrap="none" rtlCol="0">
            <a:spAutoFit/>
          </a:bodyPr>
          <a:lstStyle/>
          <a:p>
            <a:r>
              <a:rPr lang="en-TW" sz="105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3019295" y="1891031"/>
            <a:ext cx="3680684" cy="207426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5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912429" cy="253916"/>
            </a:xfrm>
            <a:prstGeom prst="rect">
              <a:avLst/>
            </a:prstGeom>
            <a:noFill/>
          </p:spPr>
          <p:txBody>
            <a:bodyPr wrap="none" rtlCol="0">
              <a:spAutoFit/>
            </a:bodyPr>
            <a:lstStyle/>
            <a:p>
              <a:r>
                <a:rPr lang="en-TW" sz="105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252486" y="786647"/>
            <a:ext cx="5214301" cy="578661"/>
          </a:xfrm>
          <a:prstGeom prst="rect">
            <a:avLst/>
          </a:prstGeom>
        </p:spPr>
        <p:txBody>
          <a:bodyPr>
            <a:normAutofit fontScale="90000"/>
          </a:bodyPr>
          <a:lstStyle/>
          <a:p>
            <a:pPr algn="ctr"/>
            <a:r>
              <a:rPr lang="en-US" sz="3200" dirty="0"/>
              <a:t>Continuously Adjust the </a:t>
            </a:r>
            <a:br>
              <a:rPr lang="en-US" sz="3200" dirty="0"/>
            </a:br>
            <a:r>
              <a:rPr lang="en-US" sz="3200" dirty="0"/>
              <a:t>Correctness Area</a:t>
            </a:r>
            <a:endParaRPr sz="3200" dirty="0"/>
          </a:p>
        </p:txBody>
      </p:sp>
      <p:sp>
        <p:nvSpPr>
          <p:cNvPr id="5" name="Slide Number Placeholder 4">
            <a:extLst>
              <a:ext uri="{FF2B5EF4-FFF2-40B4-BE49-F238E27FC236}">
                <a16:creationId xmlns:a16="http://schemas.microsoft.com/office/drawing/2014/main" id="{790F8320-BD63-CB48-A549-D0785748E858}"/>
              </a:ext>
            </a:extLst>
          </p:cNvPr>
          <p:cNvSpPr>
            <a:spLocks noGrp="1"/>
          </p:cNvSpPr>
          <p:nvPr>
            <p:ph type="sldNum" sz="quarter" idx="2"/>
          </p:nvPr>
        </p:nvSpPr>
        <p:spPr/>
        <p:txBody>
          <a:bodyPr/>
          <a:lstStyle/>
          <a:p>
            <a:fld id="{86CB4B4D-7CA3-9044-876B-883B54F8677D}" type="slidenum">
              <a:rPr lang="en-TW" smtClean="0"/>
              <a:t>108</a:t>
            </a:fld>
            <a:endParaRPr lang="en-TW"/>
          </a:p>
        </p:txBody>
      </p:sp>
    </p:spTree>
    <p:extLst>
      <p:ext uri="{BB962C8B-B14F-4D97-AF65-F5344CB8AC3E}">
        <p14:creationId xmlns:p14="http://schemas.microsoft.com/office/powerpoint/2010/main" val="748406782"/>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109</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1" name="Oval 10">
            <a:extLst>
              <a:ext uri="{FF2B5EF4-FFF2-40B4-BE49-F238E27FC236}">
                <a16:creationId xmlns:a16="http://schemas.microsoft.com/office/drawing/2014/main" id="{93FCC7A6-631C-6C49-B2C4-2A1030A31FFD}"/>
              </a:ext>
            </a:extLst>
          </p:cNvPr>
          <p:cNvSpPr/>
          <p:nvPr/>
        </p:nvSpPr>
        <p:spPr>
          <a:xfrm>
            <a:off x="2799916" y="2224005"/>
            <a:ext cx="2064696" cy="1999034"/>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Safety</a:t>
            </a:r>
          </a:p>
          <a:p>
            <a:pPr algn="ctr"/>
            <a:endParaRPr lang="en-TW" sz="1050" dirty="0"/>
          </a:p>
          <a:p>
            <a:pPr algn="ctr"/>
            <a:r>
              <a:rPr lang="en-TW" sz="1050" dirty="0"/>
              <a:t>Nothing </a:t>
            </a:r>
          </a:p>
          <a:p>
            <a:pPr algn="ctr"/>
            <a:r>
              <a:rPr lang="en-TW" sz="1050" dirty="0"/>
              <a:t>bad happens</a:t>
            </a:r>
          </a:p>
        </p:txBody>
      </p:sp>
      <p:sp>
        <p:nvSpPr>
          <p:cNvPr id="12" name="Oval 11">
            <a:extLst>
              <a:ext uri="{FF2B5EF4-FFF2-40B4-BE49-F238E27FC236}">
                <a16:creationId xmlns:a16="http://schemas.microsoft.com/office/drawing/2014/main" id="{A480B783-6631-6C47-AE7E-05ADC74E5AE6}"/>
              </a:ext>
            </a:extLst>
          </p:cNvPr>
          <p:cNvSpPr/>
          <p:nvPr/>
        </p:nvSpPr>
        <p:spPr>
          <a:xfrm>
            <a:off x="4267542" y="2224005"/>
            <a:ext cx="2064696" cy="1999034"/>
          </a:xfrm>
          <a:prstGeom prst="ellipse">
            <a:avLst/>
          </a:prstGeom>
          <a:solidFill>
            <a:schemeClr val="bg1">
              <a:alpha val="4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dirty="0"/>
              <a:t>Liveness</a:t>
            </a:r>
          </a:p>
          <a:p>
            <a:pPr algn="ctr"/>
            <a:endParaRPr lang="en-TW" sz="1050" dirty="0"/>
          </a:p>
          <a:p>
            <a:pPr algn="ctr"/>
            <a:r>
              <a:rPr lang="en-TW" sz="1050" dirty="0"/>
              <a:t>Some </a:t>
            </a:r>
          </a:p>
          <a:p>
            <a:pPr algn="ctr"/>
            <a:r>
              <a:rPr lang="en-TW" sz="1050" dirty="0"/>
              <a:t>Good Things</a:t>
            </a:r>
          </a:p>
          <a:p>
            <a:pPr algn="ctr"/>
            <a:r>
              <a:rPr lang="en-US" sz="1050" dirty="0"/>
              <a:t>M</a:t>
            </a:r>
            <a:r>
              <a:rPr lang="en-TW" sz="1050" dirty="0"/>
              <a:t>ust Happen</a:t>
            </a:r>
          </a:p>
        </p:txBody>
      </p:sp>
      <p:sp>
        <p:nvSpPr>
          <p:cNvPr id="13" name="TextBox 12">
            <a:extLst>
              <a:ext uri="{FF2B5EF4-FFF2-40B4-BE49-F238E27FC236}">
                <a16:creationId xmlns:a16="http://schemas.microsoft.com/office/drawing/2014/main" id="{A6AF96DD-9AAA-714C-A338-08C83D79E39A}"/>
              </a:ext>
            </a:extLst>
          </p:cNvPr>
          <p:cNvSpPr txBox="1"/>
          <p:nvPr/>
        </p:nvSpPr>
        <p:spPr>
          <a:xfrm>
            <a:off x="4046625" y="2816264"/>
            <a:ext cx="912429" cy="253916"/>
          </a:xfrm>
          <a:prstGeom prst="rect">
            <a:avLst/>
          </a:prstGeom>
          <a:noFill/>
        </p:spPr>
        <p:txBody>
          <a:bodyPr wrap="none" rtlCol="0">
            <a:spAutoFit/>
          </a:bodyPr>
          <a:lstStyle/>
          <a:p>
            <a:r>
              <a:rPr lang="en-TW" sz="1050" dirty="0">
                <a:solidFill>
                  <a:schemeClr val="bg1"/>
                </a:solidFill>
              </a:rPr>
              <a:t>Correctness</a:t>
            </a:r>
          </a:p>
        </p:txBody>
      </p:sp>
    </p:spTree>
    <p:extLst>
      <p:ext uri="{BB962C8B-B14F-4D97-AF65-F5344CB8AC3E}">
        <p14:creationId xmlns:p14="http://schemas.microsoft.com/office/powerpoint/2010/main" val="187948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Extensive studies could miss the significance of the message?</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101990" y="4253418"/>
            <a:ext cx="2840842" cy="307777"/>
          </a:xfrm>
          <a:prstGeom prst="rect">
            <a:avLst/>
          </a:prstGeom>
          <a:noFill/>
        </p:spPr>
        <p:txBody>
          <a:bodyPr wrap="none" rtlCol="0">
            <a:spAutoFit/>
          </a:bodyPr>
          <a:lstStyle/>
          <a:p>
            <a:r>
              <a:rPr lang="en-TW" dirty="0"/>
              <a:t>Oct-9, 2020, Prof. Ray Dougherty</a:t>
            </a:r>
          </a:p>
        </p:txBody>
      </p:sp>
      <p:pic>
        <p:nvPicPr>
          <p:cNvPr id="1026" name="Picture 2" descr="It's Been 10 Years: What's Happened with A New Kind of Science?—Stephen  Wolfram Writings">
            <a:hlinkClick r:id="rId3"/>
            <a:extLst>
              <a:ext uri="{FF2B5EF4-FFF2-40B4-BE49-F238E27FC236}">
                <a16:creationId xmlns:a16="http://schemas.microsoft.com/office/drawing/2014/main" id="{3FD44AF4-7CCD-9E40-89DD-21A2E95433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13449" y="1576607"/>
            <a:ext cx="2703006" cy="3238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E6E807-3855-2B4D-A8AC-A3784F0A69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50049" y="1576607"/>
            <a:ext cx="1962730" cy="31218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462D7-613B-0046-B901-7BC8B3D47E58}"/>
              </a:ext>
            </a:extLst>
          </p:cNvPr>
          <p:cNvSpPr txBox="1"/>
          <p:nvPr/>
        </p:nvSpPr>
        <p:spPr>
          <a:xfrm>
            <a:off x="5782450" y="1860352"/>
            <a:ext cx="2648101" cy="2246769"/>
          </a:xfrm>
          <a:prstGeom prst="rect">
            <a:avLst/>
          </a:prstGeom>
          <a:noFill/>
        </p:spPr>
        <p:txBody>
          <a:bodyPr wrap="square" rtlCol="0">
            <a:spAutoFit/>
          </a:bodyPr>
          <a:lstStyle/>
          <a:p>
            <a:r>
              <a:rPr lang="en-TW" dirty="0"/>
              <a:t>The importance is that just by having distinguishable components, either in rules and in observable symbols, it will naturally have Turing completeness.</a:t>
            </a:r>
          </a:p>
          <a:p>
            <a:endParaRPr lang="en-TW" dirty="0"/>
          </a:p>
          <a:p>
            <a:r>
              <a:rPr lang="en-TW" dirty="0"/>
              <a:t>All computational rules can perform all others. (Curry-Howard Isomorphism)</a:t>
            </a:r>
          </a:p>
        </p:txBody>
      </p:sp>
      <p:sp>
        <p:nvSpPr>
          <p:cNvPr id="3" name="Slide Number Placeholder 2">
            <a:extLst>
              <a:ext uri="{FF2B5EF4-FFF2-40B4-BE49-F238E27FC236}">
                <a16:creationId xmlns:a16="http://schemas.microsoft.com/office/drawing/2014/main" id="{E3A15A33-A89D-F640-ABDB-DF6A9A22C0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3706168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prstGeom prst="rect">
            <a:avLst/>
          </a:prstGeom>
        </p:spPr>
        <p:txBody>
          <a:bodyPr/>
          <a:lstStyle/>
          <a:p>
            <a:r>
              <a:rPr lang="en-US" dirty="0"/>
              <a:t>Cognitive Awareness</a:t>
            </a:r>
            <a:r>
              <a:rPr dirty="0"/>
              <a:t> </a:t>
            </a:r>
            <a:r>
              <a:rPr lang="en-US" dirty="0"/>
              <a:t>in Various Namespaces</a:t>
            </a:r>
            <a:endParaRPr dirty="0"/>
          </a:p>
        </p:txBody>
      </p:sp>
      <p:pic>
        <p:nvPicPr>
          <p:cNvPr id="2" name="Picture 1">
            <a:hlinkClick r:id="rId2"/>
            <a:extLst>
              <a:ext uri="{FF2B5EF4-FFF2-40B4-BE49-F238E27FC236}">
                <a16:creationId xmlns:a16="http://schemas.microsoft.com/office/drawing/2014/main" id="{D7409246-7D28-0F4D-B094-1A0EBB613DE4}"/>
              </a:ext>
            </a:extLst>
          </p:cNvPr>
          <p:cNvPicPr>
            <a:picLocks noChangeAspect="1"/>
          </p:cNvPicPr>
          <p:nvPr/>
        </p:nvPicPr>
        <p:blipFill>
          <a:blip r:embed="rId3"/>
          <a:stretch>
            <a:fillRect/>
          </a:stretch>
        </p:blipFill>
        <p:spPr>
          <a:xfrm>
            <a:off x="364490" y="1628804"/>
            <a:ext cx="8415020" cy="2526890"/>
          </a:xfrm>
          <a:prstGeom prst="rect">
            <a:avLst/>
          </a:prstGeom>
        </p:spPr>
      </p:pic>
      <p:sp>
        <p:nvSpPr>
          <p:cNvPr id="3" name="TextBox 2">
            <a:extLst>
              <a:ext uri="{FF2B5EF4-FFF2-40B4-BE49-F238E27FC236}">
                <a16:creationId xmlns:a16="http://schemas.microsoft.com/office/drawing/2014/main" id="{322CE0D3-E76A-2248-BE55-C89EAE5CECEF}"/>
              </a:ext>
            </a:extLst>
          </p:cNvPr>
          <p:cNvSpPr txBox="1"/>
          <p:nvPr/>
        </p:nvSpPr>
        <p:spPr>
          <a:xfrm>
            <a:off x="7341615" y="4268477"/>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Data Plane</a:t>
            </a:r>
          </a:p>
        </p:txBody>
      </p:sp>
      <p:sp>
        <p:nvSpPr>
          <p:cNvPr id="5" name="TextBox 4">
            <a:extLst>
              <a:ext uri="{FF2B5EF4-FFF2-40B4-BE49-F238E27FC236}">
                <a16:creationId xmlns:a16="http://schemas.microsoft.com/office/drawing/2014/main" id="{407DCB57-2D83-C641-ADF7-0AE87E18EE5A}"/>
              </a:ext>
            </a:extLst>
          </p:cNvPr>
          <p:cNvSpPr txBox="1"/>
          <p:nvPr/>
        </p:nvSpPr>
        <p:spPr>
          <a:xfrm>
            <a:off x="4799814" y="4273394"/>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Control Plane</a:t>
            </a:r>
          </a:p>
        </p:txBody>
      </p:sp>
      <p:sp>
        <p:nvSpPr>
          <p:cNvPr id="6" name="TextBox 5">
            <a:extLst>
              <a:ext uri="{FF2B5EF4-FFF2-40B4-BE49-F238E27FC236}">
                <a16:creationId xmlns:a16="http://schemas.microsoft.com/office/drawing/2014/main" id="{3E6B58D4-6872-D944-8DD3-3A31709A7FFD}"/>
              </a:ext>
            </a:extLst>
          </p:cNvPr>
          <p:cNvSpPr txBox="1"/>
          <p:nvPr/>
        </p:nvSpPr>
        <p:spPr>
          <a:xfrm>
            <a:off x="6750610" y="1314327"/>
            <a:ext cx="198932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Concrete implementation</a:t>
            </a:r>
          </a:p>
        </p:txBody>
      </p:sp>
      <p:sp>
        <p:nvSpPr>
          <p:cNvPr id="7" name="TextBox 6">
            <a:extLst>
              <a:ext uri="{FF2B5EF4-FFF2-40B4-BE49-F238E27FC236}">
                <a16:creationId xmlns:a16="http://schemas.microsoft.com/office/drawing/2014/main" id="{5FF4D589-261D-6648-BDC9-66BA4F56E648}"/>
              </a:ext>
            </a:extLst>
          </p:cNvPr>
          <p:cNvSpPr txBox="1"/>
          <p:nvPr/>
        </p:nvSpPr>
        <p:spPr>
          <a:xfrm>
            <a:off x="4441242" y="1314327"/>
            <a:ext cx="172322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AAFFEE"/>
                </a:solidFill>
                <a:effectLst/>
                <a:uFillTx/>
                <a:latin typeface="+mj-lt"/>
                <a:ea typeface="+mj-ea"/>
                <a:cs typeface="+mj-cs"/>
                <a:sym typeface="Arial"/>
              </a:rPr>
              <a:t>Abstract Specification</a:t>
            </a:r>
          </a:p>
        </p:txBody>
      </p:sp>
      <p:sp>
        <p:nvSpPr>
          <p:cNvPr id="8" name="TextBox 7">
            <a:extLst>
              <a:ext uri="{FF2B5EF4-FFF2-40B4-BE49-F238E27FC236}">
                <a16:creationId xmlns:a16="http://schemas.microsoft.com/office/drawing/2014/main" id="{0C8D74DE-3D57-FD46-8892-408B5BFBFFAC}"/>
              </a:ext>
            </a:extLst>
          </p:cNvPr>
          <p:cNvSpPr txBox="1"/>
          <p:nvPr/>
        </p:nvSpPr>
        <p:spPr>
          <a:xfrm>
            <a:off x="2106253" y="2263973"/>
            <a:ext cx="1481175"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2000" b="1" i="1" u="none" strike="noStrike" cap="none" spc="0" normalizeH="0" baseline="0" dirty="0">
                <a:ln>
                  <a:noFill/>
                </a:ln>
                <a:solidFill>
                  <a:schemeClr val="bg1"/>
                </a:solidFill>
                <a:effectLst/>
                <a:uFillTx/>
                <a:latin typeface="+mj-lt"/>
                <a:ea typeface="+mj-ea"/>
                <a:cs typeface="+mj-cs"/>
                <a:sym typeface="Arial"/>
              </a:rPr>
              <a:t>Time Scales</a:t>
            </a:r>
          </a:p>
        </p:txBody>
      </p:sp>
      <p:sp>
        <p:nvSpPr>
          <p:cNvPr id="4" name="Slide Number Placeholder 3">
            <a:extLst>
              <a:ext uri="{FF2B5EF4-FFF2-40B4-BE49-F238E27FC236}">
                <a16:creationId xmlns:a16="http://schemas.microsoft.com/office/drawing/2014/main" id="{A52D564E-254E-8F48-8817-9F9E51A5A2BC}"/>
              </a:ext>
            </a:extLst>
          </p:cNvPr>
          <p:cNvSpPr>
            <a:spLocks noGrp="1"/>
          </p:cNvSpPr>
          <p:nvPr>
            <p:ph type="sldNum" sz="quarter" idx="2"/>
          </p:nvPr>
        </p:nvSpPr>
        <p:spPr/>
        <p:txBody>
          <a:bodyPr/>
          <a:lstStyle/>
          <a:p>
            <a:fld id="{86CB4B4D-7CA3-9044-876B-883B54F8677D}" type="slidenum">
              <a:rPr lang="en-TW" smtClean="0"/>
              <a:t>110</a:t>
            </a:fld>
            <a:endParaRPr lang="en-TW"/>
          </a:p>
        </p:txBody>
      </p:sp>
    </p:spTree>
    <p:extLst>
      <p:ext uri="{BB962C8B-B14F-4D97-AF65-F5344CB8AC3E}">
        <p14:creationId xmlns:p14="http://schemas.microsoft.com/office/powerpoint/2010/main" val="2274992456"/>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CAP Theorem in </a:t>
            </a:r>
            <a:r>
              <a:rPr lang="en-US" dirty="0" err="1">
                <a:solidFill>
                  <a:schemeClr val="tx1"/>
                </a:solidFill>
              </a:rPr>
              <a:t>NsM</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pic>
        <p:nvPicPr>
          <p:cNvPr id="1026" name="Picture 2" descr="Image for post">
            <a:hlinkClick r:id="rId3"/>
            <a:extLst>
              <a:ext uri="{FF2B5EF4-FFF2-40B4-BE49-F238E27FC236}">
                <a16:creationId xmlns:a16="http://schemas.microsoft.com/office/drawing/2014/main" id="{4A65F336-F13E-7D41-ABF7-75B35A39C146}"/>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55815" y="1252023"/>
            <a:ext cx="3032372" cy="2710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3"/>
            <a:extLst>
              <a:ext uri="{FF2B5EF4-FFF2-40B4-BE49-F238E27FC236}">
                <a16:creationId xmlns:a16="http://schemas.microsoft.com/office/drawing/2014/main" id="{4B59366D-BB32-2142-9013-F37D85D397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5814" y="4071845"/>
            <a:ext cx="3032373" cy="844147"/>
          </a:xfrm>
          <a:prstGeom prst="rect">
            <a:avLst/>
          </a:prstGeom>
        </p:spPr>
      </p:pic>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spTree>
    <p:extLst>
      <p:ext uri="{BB962C8B-B14F-4D97-AF65-F5344CB8AC3E}">
        <p14:creationId xmlns:p14="http://schemas.microsoft.com/office/powerpoint/2010/main" val="40626993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Choose a namespace (language)</a:t>
            </a:r>
          </a:p>
          <a:p>
            <a:pPr lvl="1" indent="-342900">
              <a:buSzPts val="1800"/>
              <a:buFont typeface="Arial"/>
              <a:buChar char="●"/>
            </a:pPr>
            <a:r>
              <a:rPr lang="en-US" dirty="0">
                <a:solidFill>
                  <a:schemeClr val="tx1"/>
                </a:solidFill>
              </a:rPr>
              <a:t>Given resource bounds, satisfy functional soundness and completeness</a:t>
            </a:r>
          </a:p>
          <a:p>
            <a:pPr lvl="1" indent="-342900">
              <a:buSzPts val="1800"/>
              <a:buFont typeface="Arial"/>
              <a:buChar char="●"/>
            </a:pPr>
            <a:r>
              <a:rPr lang="en-US" dirty="0">
                <a:solidFill>
                  <a:schemeClr val="tx1"/>
                </a:solidFill>
              </a:rPr>
              <a:t>Specify what is safe</a:t>
            </a:r>
          </a:p>
          <a:p>
            <a:pPr lvl="1" indent="-342900">
              <a:buSzPts val="1800"/>
              <a:buFont typeface="Arial"/>
              <a:buChar char="●"/>
            </a:pPr>
            <a:r>
              <a:rPr lang="en-US" dirty="0">
                <a:solidFill>
                  <a:schemeClr val="tx1"/>
                </a:solidFill>
              </a:rPr>
              <a:t>Specify what is alive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Create the namespace (language)</a:t>
            </a:r>
          </a:p>
          <a:p>
            <a:pPr lvl="1" indent="-342900">
              <a:buSzPts val="1800"/>
              <a:buFont typeface="Arial"/>
              <a:buChar char="●"/>
            </a:pPr>
            <a:r>
              <a:rPr lang="en-US" dirty="0">
                <a:solidFill>
                  <a:schemeClr val="bg1"/>
                </a:solidFill>
              </a:rPr>
              <a:t>Use TLA+ and K-framework to ensure satisfaction</a:t>
            </a:r>
          </a:p>
          <a:p>
            <a:pPr lvl="1" indent="-342900">
              <a:buSzPts val="1800"/>
              <a:buFont typeface="Arial"/>
              <a:buChar char="●"/>
            </a:pPr>
            <a:r>
              <a:rPr lang="en-US" dirty="0">
                <a:solidFill>
                  <a:schemeClr val="bg1"/>
                </a:solidFill>
              </a:rPr>
              <a:t>Reason about safety via static analysis</a:t>
            </a:r>
          </a:p>
          <a:p>
            <a:pPr lvl="1" indent="-342900">
              <a:buSzPts val="1800"/>
              <a:buFont typeface="Arial"/>
              <a:buChar char="●"/>
            </a:pPr>
            <a:r>
              <a:rPr lang="en-US" dirty="0">
                <a:solidFill>
                  <a:schemeClr val="bg1"/>
                </a:solidFill>
              </a:rPr>
              <a:t>Assess liveness via dynamic analysis (execute test runs)</a:t>
            </a:r>
          </a:p>
        </p:txBody>
      </p:sp>
    </p:spTree>
    <p:extLst>
      <p:ext uri="{BB962C8B-B14F-4D97-AF65-F5344CB8AC3E}">
        <p14:creationId xmlns:p14="http://schemas.microsoft.com/office/powerpoint/2010/main" val="42080787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SLA, OLA, and UC</a:t>
            </a:r>
            <a:endParaRPr dirty="0">
              <a:solidFill>
                <a:schemeClr val="tx1"/>
              </a:solidFill>
            </a:endParaRPr>
          </a:p>
        </p:txBody>
      </p:sp>
      <p:pic>
        <p:nvPicPr>
          <p:cNvPr id="2" name="Picture 1">
            <a:hlinkClick r:id="rId3"/>
            <a:extLst>
              <a:ext uri="{FF2B5EF4-FFF2-40B4-BE49-F238E27FC236}">
                <a16:creationId xmlns:a16="http://schemas.microsoft.com/office/drawing/2014/main" id="{E54395CC-4B68-DB4F-82F8-9DEB1EAFFE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4976" y="1548713"/>
            <a:ext cx="3460601" cy="2325978"/>
          </a:xfrm>
          <a:prstGeom prst="rect">
            <a:avLst/>
          </a:prstGeom>
        </p:spPr>
      </p:pic>
      <p:sp>
        <p:nvSpPr>
          <p:cNvPr id="4" name="Text Placeholder 2">
            <a:extLst>
              <a:ext uri="{FF2B5EF4-FFF2-40B4-BE49-F238E27FC236}">
                <a16:creationId xmlns:a16="http://schemas.microsoft.com/office/drawing/2014/main" id="{48BCEF79-024F-1D43-BAC7-BAC173F4A18D}"/>
              </a:ext>
            </a:extLst>
          </p:cNvPr>
          <p:cNvSpPr>
            <a:spLocks noGrp="1"/>
          </p:cNvSpPr>
          <p:nvPr>
            <p:ph type="body" idx="1"/>
          </p:nvPr>
        </p:nvSpPr>
        <p:spPr>
          <a:xfrm>
            <a:off x="563623" y="1003502"/>
            <a:ext cx="4362604" cy="3416400"/>
          </a:xfrm>
        </p:spPr>
        <p:txBody>
          <a:bodyPr/>
          <a:lstStyle/>
          <a:p>
            <a:r>
              <a:rPr lang="en-US" dirty="0"/>
              <a:t>Acronyms</a:t>
            </a:r>
          </a:p>
          <a:p>
            <a:pPr lvl="1"/>
            <a:r>
              <a:rPr lang="en-US" dirty="0"/>
              <a:t>SLA: Service Level Agreement</a:t>
            </a:r>
          </a:p>
          <a:p>
            <a:pPr lvl="1"/>
            <a:r>
              <a:rPr lang="en-US" dirty="0"/>
              <a:t>OLA: Operational Level Agreement</a:t>
            </a:r>
          </a:p>
          <a:p>
            <a:pPr lvl="1"/>
            <a:r>
              <a:rPr lang="en-US" dirty="0"/>
              <a:t>UC: Underpinning Contracts</a:t>
            </a:r>
          </a:p>
          <a:p>
            <a:pPr lvl="1"/>
            <a:endParaRPr lang="en-US" dirty="0"/>
          </a:p>
          <a:p>
            <a:r>
              <a:rPr lang="en-US" dirty="0"/>
              <a:t>ITIL (IT Infrastructure Library)</a:t>
            </a:r>
          </a:p>
          <a:p>
            <a:pPr lvl="1"/>
            <a:r>
              <a:rPr lang="en-US" dirty="0"/>
              <a:t>Namespace management for IT services</a:t>
            </a:r>
          </a:p>
          <a:p>
            <a:pPr lvl="1"/>
            <a:r>
              <a:rPr lang="en-US" dirty="0"/>
              <a:t>A new industry standards body</a:t>
            </a:r>
          </a:p>
        </p:txBody>
      </p:sp>
      <p:sp>
        <p:nvSpPr>
          <p:cNvPr id="3" name="Slide Number Placeholder 2">
            <a:extLst>
              <a:ext uri="{FF2B5EF4-FFF2-40B4-BE49-F238E27FC236}">
                <a16:creationId xmlns:a16="http://schemas.microsoft.com/office/drawing/2014/main" id="{0284FD64-71E2-9B4C-80FC-FA0B4C3979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dirty="0"/>
          </a:p>
        </p:txBody>
      </p:sp>
    </p:spTree>
    <p:extLst>
      <p:ext uri="{BB962C8B-B14F-4D97-AF65-F5344CB8AC3E}">
        <p14:creationId xmlns:p14="http://schemas.microsoft.com/office/powerpoint/2010/main" val="30950717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Abstract Specification Format</a:t>
            </a:r>
            <a:br>
              <a:rPr lang="en-US" dirty="0">
                <a:solidFill>
                  <a:schemeClr val="tx1"/>
                </a:solidFill>
              </a:rPr>
            </a:br>
            <a:r>
              <a:rPr lang="en-US" dirty="0">
                <a:solidFill>
                  <a:schemeClr val="tx1"/>
                </a:solidFill>
              </a:rPr>
              <a:t>IT Service Management through SLA</a:t>
            </a:r>
            <a:endParaRPr dirty="0">
              <a:solidFill>
                <a:schemeClr val="tx1"/>
              </a:solidFill>
            </a:endParaRPr>
          </a:p>
        </p:txBody>
      </p:sp>
      <p:pic>
        <p:nvPicPr>
          <p:cNvPr id="3" name="Picture 2">
            <a:hlinkClick r:id="rId3"/>
            <a:extLst>
              <a:ext uri="{FF2B5EF4-FFF2-40B4-BE49-F238E27FC236}">
                <a16:creationId xmlns:a16="http://schemas.microsoft.com/office/drawing/2014/main" id="{1D9DEC04-3499-E446-99ED-8C0B311A7421}"/>
              </a:ext>
            </a:extLst>
          </p:cNvPr>
          <p:cNvPicPr>
            <a:picLocks noChangeAspect="1"/>
          </p:cNvPicPr>
          <p:nvPr/>
        </p:nvPicPr>
        <p:blipFill>
          <a:blip r:embed="rId4"/>
          <a:stretch>
            <a:fillRect/>
          </a:stretch>
        </p:blipFill>
        <p:spPr>
          <a:xfrm>
            <a:off x="311700" y="1444857"/>
            <a:ext cx="4153208" cy="2606187"/>
          </a:xfrm>
          <a:prstGeom prst="rect">
            <a:avLst/>
          </a:prstGeom>
        </p:spPr>
      </p:pic>
      <p:pic>
        <p:nvPicPr>
          <p:cNvPr id="4" name="Picture 3">
            <a:hlinkClick r:id="rId3"/>
            <a:extLst>
              <a:ext uri="{FF2B5EF4-FFF2-40B4-BE49-F238E27FC236}">
                <a16:creationId xmlns:a16="http://schemas.microsoft.com/office/drawing/2014/main" id="{9F425AF8-5AD2-4941-95F6-9F36C8741C4D}"/>
              </a:ext>
            </a:extLst>
          </p:cNvPr>
          <p:cNvPicPr>
            <a:picLocks noChangeAspect="1"/>
          </p:cNvPicPr>
          <p:nvPr/>
        </p:nvPicPr>
        <p:blipFill>
          <a:blip r:embed="rId5"/>
          <a:stretch>
            <a:fillRect/>
          </a:stretch>
        </p:blipFill>
        <p:spPr>
          <a:xfrm>
            <a:off x="4885038" y="1444858"/>
            <a:ext cx="3642462" cy="2605372"/>
          </a:xfrm>
          <a:prstGeom prst="rect">
            <a:avLst/>
          </a:prstGeom>
        </p:spPr>
      </p:pic>
      <p:sp>
        <p:nvSpPr>
          <p:cNvPr id="2" name="Slide Number Placeholder 1">
            <a:extLst>
              <a:ext uri="{FF2B5EF4-FFF2-40B4-BE49-F238E27FC236}">
                <a16:creationId xmlns:a16="http://schemas.microsoft.com/office/drawing/2014/main" id="{8D0F31B1-B449-424B-B01E-B99F7C257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dirty="0"/>
          </a:p>
        </p:txBody>
      </p:sp>
    </p:spTree>
    <p:extLst>
      <p:ext uri="{BB962C8B-B14F-4D97-AF65-F5344CB8AC3E}">
        <p14:creationId xmlns:p14="http://schemas.microsoft.com/office/powerpoint/2010/main" val="426234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Concrete Implementation</a:t>
            </a:r>
            <a:br>
              <a:rPr lang="en-US" dirty="0">
                <a:solidFill>
                  <a:schemeClr val="tx1"/>
                </a:solidFill>
              </a:rPr>
            </a:br>
            <a:r>
              <a:rPr lang="en-US" dirty="0">
                <a:solidFill>
                  <a:schemeClr val="tx1"/>
                </a:solidFill>
              </a:rPr>
              <a:t>ITIL: Accounting System for Safety and Liveness</a:t>
            </a:r>
            <a:endParaRPr dirty="0">
              <a:solidFill>
                <a:schemeClr val="tx1"/>
              </a:solidFill>
            </a:endParaRP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 typeface="Arial"/>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RICH 70 </a:t>
            </a:r>
            <a:r>
              <a:rPr kumimoji="0" lang="en-US" sz="1000" b="0" i="0" u="none" strike="noStrike" kern="0" cap="none" spc="0" normalizeH="0" baseline="0" noProof="0" dirty="0">
                <a:ln>
                  <a:noFill/>
                </a:ln>
                <a:solidFill>
                  <a:srgbClr val="FFFFFF"/>
                </a:solidFill>
                <a:effectLst/>
                <a:uLnTx/>
                <a:uFillTx/>
                <a:latin typeface="Arial"/>
                <a:ea typeface="+mj-ea"/>
                <a:cs typeface="Arial"/>
                <a:sym typeface="Arial"/>
              </a:rPr>
              <a:t>Tsinghua SEA Cloud Forum</a:t>
            </a: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a:t>
            </a:r>
            <a:r>
              <a:rPr kumimoji="0" lang="en-TW" sz="1000" b="0" i="0" u="none" strike="noStrike" kern="0" cap="none" spc="0" normalizeH="0" baseline="0" noProof="0" dirty="0">
                <a:ln>
                  <a:noFill/>
                </a:ln>
                <a:solidFill>
                  <a:srgbClr val="FFFFFF"/>
                </a:solidFill>
                <a:effectLst/>
                <a:uLnTx/>
                <a:uFillTx/>
                <a:latin typeface="Arial"/>
                <a:cs typeface="Arial"/>
                <a:sym typeface="Arial"/>
              </a:rPr>
              <a:t>Sep 14, 2020</a:t>
            </a:r>
            <a:endParaRPr kumimoji="0" lang="en-TW" sz="1000" b="0" i="0" u="none" strike="noStrike" kern="0" cap="none" spc="0" normalizeH="0" baseline="0" noProof="0" dirty="0">
              <a:ln>
                <a:noFill/>
              </a:ln>
              <a:solidFill>
                <a:srgbClr val="FFFFFF"/>
              </a:solidFill>
              <a:effectLst/>
              <a:uLnTx/>
              <a:uFillTx/>
              <a:latin typeface="Arial"/>
              <a:ea typeface="+mj-ea"/>
              <a:cs typeface="Arial"/>
              <a:sym typeface="Arial"/>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 H. E. Bambang Brodjonegoro,</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00" b="0" i="0" u="none" strike="noStrike" kern="0" cap="none" spc="0" normalizeH="0" baseline="0" noProof="0" dirty="0">
                <a:ln>
                  <a:noFill/>
                </a:ln>
                <a:solidFill>
                  <a:srgbClr val="FFFFFF"/>
                </a:solidFill>
                <a:effectLst/>
                <a:uLnTx/>
                <a:uFillTx/>
                <a:latin typeface="Arial"/>
                <a:ea typeface="+mj-ea"/>
                <a:cs typeface="Arial"/>
                <a:sym typeface="Arial"/>
              </a:rPr>
              <a:t>Minister of Research &amp; Technology, Indonesia</a:t>
            </a:r>
          </a:p>
        </p:txBody>
      </p:sp>
      <p:sp>
        <p:nvSpPr>
          <p:cNvPr id="3" name="TextBox 2">
            <a:extLst>
              <a:ext uri="{FF2B5EF4-FFF2-40B4-BE49-F238E27FC236}">
                <a16:creationId xmlns:a16="http://schemas.microsoft.com/office/drawing/2014/main" id="{36B3EFD4-7740-614C-9DDB-5723B5F57788}"/>
              </a:ext>
            </a:extLst>
          </p:cNvPr>
          <p:cNvSpPr txBox="1"/>
          <p:nvPr/>
        </p:nvSpPr>
        <p:spPr>
          <a:xfrm>
            <a:off x="5832584" y="4544005"/>
            <a:ext cx="3275256" cy="369332"/>
          </a:xfrm>
          <a:prstGeom prst="rect">
            <a:avLst/>
          </a:prstGeom>
          <a:noFill/>
        </p:spPr>
        <p:txBody>
          <a:bodyPr wrap="none" rtlCol="0">
            <a:spAutoFit/>
          </a:bodyPr>
          <a:lstStyle/>
          <a:p>
            <a:pPr algn="ctr"/>
            <a:r>
              <a:rPr lang="en-TW" sz="900" dirty="0"/>
              <a:t>p.97 of Effective IT Service Management to ITIL and Beyond</a:t>
            </a:r>
          </a:p>
          <a:p>
            <a:pPr algn="ctr"/>
            <a:r>
              <a:rPr lang="en-US" sz="900" dirty="0"/>
              <a:t>B</a:t>
            </a:r>
            <a:r>
              <a:rPr lang="en-TW" sz="900" dirty="0"/>
              <a:t>y Rob Addy</a:t>
            </a:r>
          </a:p>
        </p:txBody>
      </p:sp>
      <p:pic>
        <p:nvPicPr>
          <p:cNvPr id="5" name="Picture 4">
            <a:extLst>
              <a:ext uri="{FF2B5EF4-FFF2-40B4-BE49-F238E27FC236}">
                <a16:creationId xmlns:a16="http://schemas.microsoft.com/office/drawing/2014/main" id="{967735F9-5029-4048-AAA2-ECFB5856195E}"/>
              </a:ext>
            </a:extLst>
          </p:cNvPr>
          <p:cNvPicPr>
            <a:picLocks noChangeAspect="1"/>
          </p:cNvPicPr>
          <p:nvPr/>
        </p:nvPicPr>
        <p:blipFill>
          <a:blip r:embed="rId3"/>
          <a:stretch>
            <a:fillRect/>
          </a:stretch>
        </p:blipFill>
        <p:spPr>
          <a:xfrm>
            <a:off x="6165050" y="1479292"/>
            <a:ext cx="2610323" cy="2845143"/>
          </a:xfrm>
          <a:prstGeom prst="rect">
            <a:avLst/>
          </a:prstGeom>
        </p:spPr>
      </p:pic>
      <p:pic>
        <p:nvPicPr>
          <p:cNvPr id="8" name="Picture 7">
            <a:extLst>
              <a:ext uri="{FF2B5EF4-FFF2-40B4-BE49-F238E27FC236}">
                <a16:creationId xmlns:a16="http://schemas.microsoft.com/office/drawing/2014/main" id="{F04B82C0-C519-8348-82E7-2C4880374BF8}"/>
              </a:ext>
            </a:extLst>
          </p:cNvPr>
          <p:cNvPicPr>
            <a:picLocks noChangeAspect="1"/>
          </p:cNvPicPr>
          <p:nvPr/>
        </p:nvPicPr>
        <p:blipFill>
          <a:blip r:embed="rId4"/>
          <a:stretch>
            <a:fillRect/>
          </a:stretch>
        </p:blipFill>
        <p:spPr>
          <a:xfrm>
            <a:off x="567841" y="1329827"/>
            <a:ext cx="5071227" cy="2994608"/>
          </a:xfrm>
          <a:prstGeom prst="rect">
            <a:avLst/>
          </a:prstGeom>
        </p:spPr>
      </p:pic>
      <p:sp>
        <p:nvSpPr>
          <p:cNvPr id="11" name="TextBox 10">
            <a:extLst>
              <a:ext uri="{FF2B5EF4-FFF2-40B4-BE49-F238E27FC236}">
                <a16:creationId xmlns:a16="http://schemas.microsoft.com/office/drawing/2014/main" id="{80E25197-A3AA-E44E-989B-99E1036925A0}"/>
              </a:ext>
            </a:extLst>
          </p:cNvPr>
          <p:cNvSpPr txBox="1"/>
          <p:nvPr/>
        </p:nvSpPr>
        <p:spPr>
          <a:xfrm>
            <a:off x="2376333" y="4544005"/>
            <a:ext cx="1454244" cy="369332"/>
          </a:xfrm>
          <a:prstGeom prst="rect">
            <a:avLst/>
          </a:prstGeom>
          <a:noFill/>
        </p:spPr>
        <p:txBody>
          <a:bodyPr wrap="none" rtlCol="0">
            <a:spAutoFit/>
          </a:bodyPr>
          <a:lstStyle/>
          <a:p>
            <a:pPr algn="ctr"/>
            <a:r>
              <a:rPr lang="en-TW" sz="900" dirty="0"/>
              <a:t>p.33 of ITIL for Dummies</a:t>
            </a:r>
          </a:p>
          <a:p>
            <a:pPr algn="ctr"/>
            <a:r>
              <a:rPr lang="en-US" sz="900" dirty="0"/>
              <a:t>B</a:t>
            </a:r>
            <a:r>
              <a:rPr lang="en-TW" sz="900" dirty="0"/>
              <a:t>y Peter Fareden</a:t>
            </a:r>
          </a:p>
        </p:txBody>
      </p:sp>
      <p:sp>
        <p:nvSpPr>
          <p:cNvPr id="2" name="Slide Number Placeholder 1">
            <a:extLst>
              <a:ext uri="{FF2B5EF4-FFF2-40B4-BE49-F238E27FC236}">
                <a16:creationId xmlns:a16="http://schemas.microsoft.com/office/drawing/2014/main" id="{58A4764E-69E5-674E-BD76-44B6E6239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dirty="0"/>
          </a:p>
        </p:txBody>
      </p:sp>
    </p:spTree>
    <p:extLst>
      <p:ext uri="{BB962C8B-B14F-4D97-AF65-F5344CB8AC3E}">
        <p14:creationId xmlns:p14="http://schemas.microsoft.com/office/powerpoint/2010/main" val="38490848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DC36255C-7D9B-2C48-8250-FEB6A24F8A14}"/>
              </a:ext>
            </a:extLst>
          </p:cNvPr>
          <p:cNvSpPr>
            <a:spLocks noGrp="1"/>
          </p:cNvSpPr>
          <p:nvPr>
            <p:ph type="sldNum" sz="quarter" idx="12"/>
          </p:nvPr>
        </p:nvSpPr>
        <p:spPr/>
        <p:txBody>
          <a:bodyPr/>
          <a:lstStyle/>
          <a:p>
            <a:fld id="{713C7D3C-22D2-7449-8935-5F36E8921380}" type="slidenum">
              <a:rPr lang="en-US" smtClean="0"/>
              <a:pPr/>
              <a:t>116</a:t>
            </a:fld>
            <a:endParaRPr lang="en-US" dirty="0"/>
          </a:p>
        </p:txBody>
      </p:sp>
    </p:spTree>
    <p:extLst>
      <p:ext uri="{BB962C8B-B14F-4D97-AF65-F5344CB8AC3E}">
        <p14:creationId xmlns:p14="http://schemas.microsoft.com/office/powerpoint/2010/main" val="2439182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2389035" y="206086"/>
            <a:ext cx="4213013"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Types of Digital Assets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496AC4BB-27A7-FA48-AE1A-3F311E2E0DF1}"/>
              </a:ext>
            </a:extLst>
          </p:cNvPr>
          <p:cNvSpPr>
            <a:spLocks noGrp="1"/>
          </p:cNvSpPr>
          <p:nvPr>
            <p:ph type="sldNum" sz="quarter" idx="12"/>
          </p:nvPr>
        </p:nvSpPr>
        <p:spPr/>
        <p:txBody>
          <a:bodyPr/>
          <a:lstStyle/>
          <a:p>
            <a:fld id="{713C7D3C-22D2-7449-8935-5F36E8921380}" type="slidenum">
              <a:rPr lang="en-US" smtClean="0"/>
              <a:pPr/>
              <a:t>117</a:t>
            </a:fld>
            <a:endParaRPr lang="en-US" dirty="0"/>
          </a:p>
        </p:txBody>
      </p:sp>
    </p:spTree>
    <p:extLst>
      <p:ext uri="{BB962C8B-B14F-4D97-AF65-F5344CB8AC3E}">
        <p14:creationId xmlns:p14="http://schemas.microsoft.com/office/powerpoint/2010/main" val="143125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this a big deal?</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2"/>
            <a:ext cx="4393786" cy="3416400"/>
          </a:xfrm>
        </p:spPr>
        <p:txBody>
          <a:bodyPr/>
          <a:lstStyle/>
          <a:p>
            <a:r>
              <a:rPr lang="en-US" dirty="0"/>
              <a:t>With data content becomes</a:t>
            </a:r>
          </a:p>
          <a:p>
            <a:pPr lvl="1"/>
            <a:r>
              <a:rPr lang="en-US" dirty="0"/>
              <a:t>Trust-worthy, Provably correct (TLA+)</a:t>
            </a:r>
          </a:p>
          <a:p>
            <a:pPr lvl="1"/>
            <a:r>
              <a:rPr lang="en-US" dirty="0"/>
              <a:t>Privately searchable (Elastic Search) </a:t>
            </a:r>
          </a:p>
          <a:p>
            <a:pPr lvl="1"/>
            <a:r>
              <a:rPr lang="en-US" dirty="0"/>
              <a:t>Tailored for personal use</a:t>
            </a:r>
          </a:p>
          <a:p>
            <a:pPr lvl="1"/>
            <a:endParaRPr lang="en-US" dirty="0"/>
          </a:p>
          <a:p>
            <a:r>
              <a:rPr lang="en-US" dirty="0"/>
              <a:t>A publicly admitted pricing system</a:t>
            </a:r>
          </a:p>
          <a:p>
            <a:pPr lvl="1"/>
            <a:r>
              <a:rPr lang="en-US" dirty="0"/>
              <a:t>Account Management</a:t>
            </a:r>
          </a:p>
          <a:p>
            <a:pPr lvl="1"/>
            <a:r>
              <a:rPr lang="en-US" dirty="0"/>
              <a:t>Privacy Protection</a:t>
            </a:r>
          </a:p>
        </p:txBody>
      </p:sp>
      <p:pic>
        <p:nvPicPr>
          <p:cNvPr id="5" name="Picture 4">
            <a:hlinkClick r:id="rId3"/>
            <a:extLst>
              <a:ext uri="{FF2B5EF4-FFF2-40B4-BE49-F238E27FC236}">
                <a16:creationId xmlns:a16="http://schemas.microsoft.com/office/drawing/2014/main" id="{3704E733-F7F3-3641-BEDC-F367063123DC}"/>
              </a:ext>
            </a:extLst>
          </p:cNvPr>
          <p:cNvPicPr>
            <a:picLocks noChangeAspect="1"/>
          </p:cNvPicPr>
          <p:nvPr/>
        </p:nvPicPr>
        <p:blipFill>
          <a:blip r:embed="rId4"/>
          <a:stretch>
            <a:fillRect/>
          </a:stretch>
        </p:blipFill>
        <p:spPr>
          <a:xfrm>
            <a:off x="4735829" y="1425827"/>
            <a:ext cx="3844549" cy="2571750"/>
          </a:xfrm>
          <a:prstGeom prst="rect">
            <a:avLst/>
          </a:prstGeom>
        </p:spPr>
      </p:pic>
      <p:sp>
        <p:nvSpPr>
          <p:cNvPr id="2" name="Slide Number Placeholder 1">
            <a:extLst>
              <a:ext uri="{FF2B5EF4-FFF2-40B4-BE49-F238E27FC236}">
                <a16:creationId xmlns:a16="http://schemas.microsoft.com/office/drawing/2014/main" id="{32A101C4-941D-DD46-871C-A32F1C2D46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118</a:t>
            </a:fld>
            <a:endParaRPr lang="en" dirty="0"/>
          </a:p>
        </p:txBody>
      </p:sp>
    </p:spTree>
    <p:extLst>
      <p:ext uri="{BB962C8B-B14F-4D97-AF65-F5344CB8AC3E}">
        <p14:creationId xmlns:p14="http://schemas.microsoft.com/office/powerpoint/2010/main" val="11895328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Data Agency"/>
          <p:cNvSpPr txBox="1">
            <a:spLocks noGrp="1"/>
          </p:cNvSpPr>
          <p:nvPr>
            <p:ph type="title"/>
          </p:nvPr>
        </p:nvSpPr>
        <p:spPr>
          <a:prstGeom prst="rect">
            <a:avLst/>
          </a:prstGeom>
        </p:spPr>
        <p:txBody>
          <a:bodyPr/>
          <a:lstStyle/>
          <a:p>
            <a:pPr algn="ctr"/>
            <a:r>
              <a:rPr lang="en-US" dirty="0"/>
              <a:t>You are in the Universal Namespace, now!</a:t>
            </a:r>
            <a:endParaRPr dirty="0"/>
          </a:p>
        </p:txBody>
      </p:sp>
      <p:pic>
        <p:nvPicPr>
          <p:cNvPr id="4" name="Picture 3">
            <a:extLst>
              <a:ext uri="{FF2B5EF4-FFF2-40B4-BE49-F238E27FC236}">
                <a16:creationId xmlns:a16="http://schemas.microsoft.com/office/drawing/2014/main" id="{EADF6FDE-625D-5145-A7E0-B774344BE5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1579" y="3887346"/>
            <a:ext cx="1582518" cy="1213911"/>
          </a:xfrm>
          <a:prstGeom prst="rect">
            <a:avLst/>
          </a:prstGeom>
        </p:spPr>
      </p:pic>
      <p:sp>
        <p:nvSpPr>
          <p:cNvPr id="6" name="Oval 5">
            <a:extLst>
              <a:ext uri="{FF2B5EF4-FFF2-40B4-BE49-F238E27FC236}">
                <a16:creationId xmlns:a16="http://schemas.microsoft.com/office/drawing/2014/main" id="{D0AF19A2-79BA-3344-8F18-6E7A58D5BD3B}"/>
              </a:ext>
            </a:extLst>
          </p:cNvPr>
          <p:cNvSpPr/>
          <p:nvPr/>
        </p:nvSpPr>
        <p:spPr>
          <a:xfrm>
            <a:off x="4928725" y="2150061"/>
            <a:ext cx="2752928" cy="1785900"/>
          </a:xfrm>
          <a:prstGeom prst="ellipse">
            <a:avLst/>
          </a:prstGeom>
          <a:solidFill>
            <a:srgbClr val="0070C0">
              <a:alpha val="4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Executable Algorithms</a:t>
            </a:r>
          </a:p>
          <a:p>
            <a:pPr algn="ctr"/>
            <a:r>
              <a:rPr lang="en-TW" dirty="0">
                <a:solidFill>
                  <a:schemeClr val="tx1"/>
                </a:solidFill>
              </a:rPr>
              <a:t>(Control Plane)</a:t>
            </a:r>
          </a:p>
        </p:txBody>
      </p:sp>
      <p:pic>
        <p:nvPicPr>
          <p:cNvPr id="7" name="Picture 6">
            <a:extLst>
              <a:ext uri="{FF2B5EF4-FFF2-40B4-BE49-F238E27FC236}">
                <a16:creationId xmlns:a16="http://schemas.microsoft.com/office/drawing/2014/main" id="{BE8F9F1E-B5F0-2941-B84C-4A57861D7C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0937" y="3168953"/>
            <a:ext cx="1471926" cy="1013387"/>
          </a:xfrm>
          <a:prstGeom prst="rect">
            <a:avLst/>
          </a:prstGeom>
        </p:spPr>
      </p:pic>
      <p:grpSp>
        <p:nvGrpSpPr>
          <p:cNvPr id="8" name="Group 7">
            <a:extLst>
              <a:ext uri="{FF2B5EF4-FFF2-40B4-BE49-F238E27FC236}">
                <a16:creationId xmlns:a16="http://schemas.microsoft.com/office/drawing/2014/main" id="{B76030C9-FA0C-7F4C-B266-D3E4D9E44A8F}"/>
              </a:ext>
            </a:extLst>
          </p:cNvPr>
          <p:cNvGrpSpPr/>
          <p:nvPr/>
        </p:nvGrpSpPr>
        <p:grpSpPr>
          <a:xfrm>
            <a:off x="1629294" y="2153413"/>
            <a:ext cx="2905169" cy="2082171"/>
            <a:chOff x="2674000" y="3011471"/>
            <a:chExt cx="2752928" cy="3104541"/>
          </a:xfrm>
        </p:grpSpPr>
        <p:sp>
          <p:nvSpPr>
            <p:cNvPr id="9" name="Oval 8">
              <a:extLst>
                <a:ext uri="{FF2B5EF4-FFF2-40B4-BE49-F238E27FC236}">
                  <a16:creationId xmlns:a16="http://schemas.microsoft.com/office/drawing/2014/main" id="{D885B852-71FF-8343-99DE-A07655293C79}"/>
                </a:ext>
              </a:extLst>
            </p:cNvPr>
            <p:cNvSpPr/>
            <p:nvPr/>
          </p:nvSpPr>
          <p:spPr>
            <a:xfrm>
              <a:off x="2674000" y="3011471"/>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Library of </a:t>
              </a:r>
            </a:p>
            <a:p>
              <a:pPr algn="ctr"/>
              <a:r>
                <a:rPr lang="en-TW" dirty="0"/>
                <a:t>Linked Knowledge</a:t>
              </a:r>
            </a:p>
            <a:p>
              <a:pPr algn="ctr"/>
              <a:r>
                <a:rPr lang="en-TW" dirty="0">
                  <a:solidFill>
                    <a:schemeClr val="tx1"/>
                  </a:solidFill>
                </a:rPr>
                <a:t>(Data Plane)</a:t>
              </a:r>
            </a:p>
          </p:txBody>
        </p:sp>
        <p:pic>
          <p:nvPicPr>
            <p:cNvPr id="10" name="Picture 9">
              <a:extLst>
                <a:ext uri="{FF2B5EF4-FFF2-40B4-BE49-F238E27FC236}">
                  <a16:creationId xmlns:a16="http://schemas.microsoft.com/office/drawing/2014/main" id="{3B7C1763-61EB-E54D-B0C4-1AB149D179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87354" y="4635555"/>
              <a:ext cx="920372" cy="1480457"/>
            </a:xfrm>
            <a:prstGeom prst="rect">
              <a:avLst/>
            </a:prstGeom>
          </p:spPr>
        </p:pic>
      </p:grpSp>
      <p:pic>
        <p:nvPicPr>
          <p:cNvPr id="11" name="Picture 10">
            <a:extLst>
              <a:ext uri="{FF2B5EF4-FFF2-40B4-BE49-F238E27FC236}">
                <a16:creationId xmlns:a16="http://schemas.microsoft.com/office/drawing/2014/main" id="{B0AF4E66-EF66-9949-8692-830E27287B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66368" y="2512591"/>
            <a:ext cx="1671836" cy="1000315"/>
          </a:xfrm>
          <a:prstGeom prst="rect">
            <a:avLst/>
          </a:prstGeom>
        </p:spPr>
      </p:pic>
      <p:pic>
        <p:nvPicPr>
          <p:cNvPr id="12" name="Picture 11">
            <a:extLst>
              <a:ext uri="{FF2B5EF4-FFF2-40B4-BE49-F238E27FC236}">
                <a16:creationId xmlns:a16="http://schemas.microsoft.com/office/drawing/2014/main" id="{95EA135B-9E81-294D-A586-53B5F4A9C3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92929" y="968168"/>
            <a:ext cx="862711" cy="661764"/>
          </a:xfrm>
          <a:prstGeom prst="rect">
            <a:avLst/>
          </a:prstGeom>
        </p:spPr>
      </p:pic>
      <p:pic>
        <p:nvPicPr>
          <p:cNvPr id="13" name="Picture 12">
            <a:extLst>
              <a:ext uri="{FF2B5EF4-FFF2-40B4-BE49-F238E27FC236}">
                <a16:creationId xmlns:a16="http://schemas.microsoft.com/office/drawing/2014/main" id="{65A3DBDF-C28F-894C-8F60-005307CC94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34298" y="938391"/>
            <a:ext cx="862711" cy="661764"/>
          </a:xfrm>
          <a:prstGeom prst="rect">
            <a:avLst/>
          </a:prstGeom>
        </p:spPr>
      </p:pic>
      <p:pic>
        <p:nvPicPr>
          <p:cNvPr id="14" name="Picture 13">
            <a:extLst>
              <a:ext uri="{FF2B5EF4-FFF2-40B4-BE49-F238E27FC236}">
                <a16:creationId xmlns:a16="http://schemas.microsoft.com/office/drawing/2014/main" id="{FB603E43-BCCC-B149-8437-196A0F33042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75001" y="945195"/>
            <a:ext cx="862711" cy="661764"/>
          </a:xfrm>
          <a:prstGeom prst="rect">
            <a:avLst/>
          </a:prstGeom>
        </p:spPr>
      </p:pic>
      <p:sp>
        <p:nvSpPr>
          <p:cNvPr id="15" name="Down Arrow 14">
            <a:extLst>
              <a:ext uri="{FF2B5EF4-FFF2-40B4-BE49-F238E27FC236}">
                <a16:creationId xmlns:a16="http://schemas.microsoft.com/office/drawing/2014/main" id="{9027B264-380E-4B4C-9F6B-8DB07C42DA5C}"/>
              </a:ext>
            </a:extLst>
          </p:cNvPr>
          <p:cNvSpPr/>
          <p:nvPr/>
        </p:nvSpPr>
        <p:spPr>
          <a:xfrm>
            <a:off x="4499886" y="3323205"/>
            <a:ext cx="378912" cy="536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6" name="Up Arrow 15">
            <a:extLst>
              <a:ext uri="{FF2B5EF4-FFF2-40B4-BE49-F238E27FC236}">
                <a16:creationId xmlns:a16="http://schemas.microsoft.com/office/drawing/2014/main" id="{AA7E8A22-BB21-474C-AA88-F49BE52ABE0E}"/>
              </a:ext>
            </a:extLst>
          </p:cNvPr>
          <p:cNvSpPr/>
          <p:nvPr/>
        </p:nvSpPr>
        <p:spPr>
          <a:xfrm rot="18908657">
            <a:off x="3564132" y="1541153"/>
            <a:ext cx="216384" cy="1247618"/>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7" name="Up Arrow 16">
            <a:extLst>
              <a:ext uri="{FF2B5EF4-FFF2-40B4-BE49-F238E27FC236}">
                <a16:creationId xmlns:a16="http://schemas.microsoft.com/office/drawing/2014/main" id="{CFE74261-45AB-0B4F-95CA-0C0E2D41372B}"/>
              </a:ext>
            </a:extLst>
          </p:cNvPr>
          <p:cNvSpPr/>
          <p:nvPr/>
        </p:nvSpPr>
        <p:spPr>
          <a:xfrm>
            <a:off x="4552399" y="1647898"/>
            <a:ext cx="226511" cy="864693"/>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8" name="Up Arrow 17">
            <a:extLst>
              <a:ext uri="{FF2B5EF4-FFF2-40B4-BE49-F238E27FC236}">
                <a16:creationId xmlns:a16="http://schemas.microsoft.com/office/drawing/2014/main" id="{1ED562DA-C0BC-C642-A842-B617A73B42E4}"/>
              </a:ext>
            </a:extLst>
          </p:cNvPr>
          <p:cNvSpPr/>
          <p:nvPr/>
        </p:nvSpPr>
        <p:spPr>
          <a:xfrm rot="2725287">
            <a:off x="5715048" y="1557741"/>
            <a:ext cx="249631" cy="1201301"/>
          </a:xfrm>
          <a:prstGeom prst="upArrow">
            <a:avLst>
              <a:gd name="adj1" fmla="val 5161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Slide Number Placeholder 1">
            <a:extLst>
              <a:ext uri="{FF2B5EF4-FFF2-40B4-BE49-F238E27FC236}">
                <a16:creationId xmlns:a16="http://schemas.microsoft.com/office/drawing/2014/main" id="{89DC60FE-A3D4-D449-B00E-BAFE065C4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119</a:t>
            </a:fld>
            <a:endParaRPr lang="en" dirty="0"/>
          </a:p>
        </p:txBody>
      </p:sp>
    </p:spTree>
    <p:extLst>
      <p:ext uri="{BB962C8B-B14F-4D97-AF65-F5344CB8AC3E}">
        <p14:creationId xmlns:p14="http://schemas.microsoft.com/office/powerpoint/2010/main" val="174547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first Language Design Strategy</a:t>
            </a:r>
            <a:endParaRPr lang="en-US" dirty="0">
              <a:latin typeface="+mj-lt"/>
              <a:ea typeface="STXingkai" panose="02010800040101010101" pitchFamily="2" charset="-122"/>
            </a:endParaRPr>
          </a:p>
        </p:txBody>
      </p:sp>
      <p:sp>
        <p:nvSpPr>
          <p:cNvPr id="13" name="TextBox 12">
            <a:extLst>
              <a:ext uri="{FF2B5EF4-FFF2-40B4-BE49-F238E27FC236}">
                <a16:creationId xmlns:a16="http://schemas.microsoft.com/office/drawing/2014/main" id="{519EB944-030B-1D4A-93DD-4A584CA45BC6}"/>
              </a:ext>
            </a:extLst>
          </p:cNvPr>
          <p:cNvSpPr txBox="1"/>
          <p:nvPr/>
        </p:nvSpPr>
        <p:spPr>
          <a:xfrm>
            <a:off x="6302783" y="2623305"/>
            <a:ext cx="2042547" cy="523220"/>
          </a:xfrm>
          <a:prstGeom prst="rect">
            <a:avLst/>
          </a:prstGeom>
          <a:noFill/>
        </p:spPr>
        <p:txBody>
          <a:bodyPr wrap="none" rtlCol="0">
            <a:spAutoFit/>
          </a:bodyPr>
          <a:lstStyle/>
          <a:p>
            <a:r>
              <a:rPr lang="en-TW" dirty="0"/>
              <a:t>Prof. Ray Dougherty</a:t>
            </a:r>
          </a:p>
          <a:p>
            <a:r>
              <a:rPr lang="en-TW" dirty="0"/>
              <a:t>	Oct-9, 2020</a:t>
            </a:r>
          </a:p>
        </p:txBody>
      </p:sp>
      <p:sp>
        <p:nvSpPr>
          <p:cNvPr id="11" name="TextBox 10">
            <a:extLst>
              <a:ext uri="{FF2B5EF4-FFF2-40B4-BE49-F238E27FC236}">
                <a16:creationId xmlns:a16="http://schemas.microsoft.com/office/drawing/2014/main" id="{4A043D05-A19D-0E4A-8DFA-6AA6E5F7E9DB}"/>
              </a:ext>
            </a:extLst>
          </p:cNvPr>
          <p:cNvSpPr txBox="1"/>
          <p:nvPr/>
        </p:nvSpPr>
        <p:spPr>
          <a:xfrm>
            <a:off x="795355" y="1969445"/>
            <a:ext cx="7673897" cy="646331"/>
          </a:xfrm>
          <a:prstGeom prst="rect">
            <a:avLst/>
          </a:prstGeom>
          <a:noFill/>
        </p:spPr>
        <p:txBody>
          <a:bodyPr wrap="none" rtlCol="0">
            <a:spAutoFit/>
          </a:bodyPr>
          <a:lstStyle/>
          <a:p>
            <a:pPr algn="ctr"/>
            <a:r>
              <a:rPr lang="en-US" sz="3600" dirty="0"/>
              <a:t>Separate structures from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865693" y="3270244"/>
            <a:ext cx="7776488" cy="369332"/>
          </a:xfrm>
          <a:prstGeom prst="rect">
            <a:avLst/>
          </a:prstGeom>
          <a:noFill/>
        </p:spPr>
        <p:txBody>
          <a:bodyPr wrap="none" rtlCol="0">
            <a:spAutoFit/>
          </a:bodyPr>
          <a:lstStyle/>
          <a:p>
            <a:r>
              <a:rPr lang="en-TW" sz="1800" dirty="0"/>
              <a:t>Unary and Universal Arithmetic only needs one symbol and one operation.</a:t>
            </a:r>
          </a:p>
        </p:txBody>
      </p:sp>
      <p:sp>
        <p:nvSpPr>
          <p:cNvPr id="9" name="TextBox 8">
            <a:extLst>
              <a:ext uri="{FF2B5EF4-FFF2-40B4-BE49-F238E27FC236}">
                <a16:creationId xmlns:a16="http://schemas.microsoft.com/office/drawing/2014/main" id="{9962ED06-E736-4947-BEA6-CE62D3BB69E2}"/>
              </a:ext>
            </a:extLst>
          </p:cNvPr>
          <p:cNvSpPr txBox="1"/>
          <p:nvPr/>
        </p:nvSpPr>
        <p:spPr>
          <a:xfrm>
            <a:off x="382038" y="3887015"/>
            <a:ext cx="8635697" cy="369332"/>
          </a:xfrm>
          <a:prstGeom prst="rect">
            <a:avLst/>
          </a:prstGeom>
          <a:noFill/>
        </p:spPr>
        <p:txBody>
          <a:bodyPr wrap="none" rtlCol="0">
            <a:spAutoFit/>
          </a:bodyPr>
          <a:lstStyle/>
          <a:p>
            <a:r>
              <a:rPr lang="en-TW" sz="1800" dirty="0"/>
              <a:t>For political correctness, maybe use a symmetry-breaking symbol, rather than B/W.</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Tree>
    <p:extLst>
      <p:ext uri="{BB962C8B-B14F-4D97-AF65-F5344CB8AC3E}">
        <p14:creationId xmlns:p14="http://schemas.microsoft.com/office/powerpoint/2010/main" val="2965857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eople and Material Transportation"/>
          <p:cNvSpPr txBox="1">
            <a:spLocks noGrp="1"/>
          </p:cNvSpPr>
          <p:nvPr>
            <p:ph type="title"/>
          </p:nvPr>
        </p:nvSpPr>
        <p:spPr>
          <a:xfrm>
            <a:off x="1539530" y="316273"/>
            <a:ext cx="6399443" cy="946201"/>
          </a:xfrm>
          <a:prstGeom prst="rect">
            <a:avLst/>
          </a:prstGeom>
        </p:spPr>
        <p:txBody>
          <a:bodyPr>
            <a:normAutofit/>
          </a:bodyPr>
          <a:lstStyle/>
          <a:p>
            <a:r>
              <a:rPr lang="en-US" dirty="0"/>
              <a:t>Symmetric Namespace Management enables domain neutral reuse</a:t>
            </a:r>
            <a:endParaRPr dirty="0"/>
          </a:p>
        </p:txBody>
      </p:sp>
      <p:sp>
        <p:nvSpPr>
          <p:cNvPr id="3" name="Content Placeholder 2">
            <a:extLst>
              <a:ext uri="{FF2B5EF4-FFF2-40B4-BE49-F238E27FC236}">
                <a16:creationId xmlns:a16="http://schemas.microsoft.com/office/drawing/2014/main" id="{8FAF8C86-CE4A-104B-BB01-E79DACCE2A2E}"/>
              </a:ext>
            </a:extLst>
          </p:cNvPr>
          <p:cNvSpPr txBox="1">
            <a:spLocks/>
          </p:cNvSpPr>
          <p:nvPr/>
        </p:nvSpPr>
        <p:spPr>
          <a:xfrm>
            <a:off x="1318647" y="1136822"/>
            <a:ext cx="6841211" cy="37451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lvl1pPr marL="304800" marR="0" indent="-152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1pPr>
            <a:lvl2pPr marL="304800" marR="0" indent="3048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2pPr>
            <a:lvl3pPr marL="304800" marR="0" indent="7620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3pPr>
            <a:lvl4pPr marL="304800" marR="0" indent="12192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4pPr>
            <a:lvl5pPr marL="304800" marR="0" indent="1676400" algn="ctr" defTabSz="914400" rtl="0" latinLnBrk="0">
              <a:lnSpc>
                <a:spcPct val="100000"/>
              </a:lnSpc>
              <a:spcBef>
                <a:spcPts val="0"/>
              </a:spcBef>
              <a:spcAft>
                <a:spcPts val="0"/>
              </a:spcAft>
              <a:buClrTx/>
              <a:buSzTx/>
              <a:buFontTx/>
              <a:buNone/>
              <a:tabLst/>
              <a:defRPr sz="1100" b="0" i="0" u="none" strike="noStrike" cap="none" spc="0" baseline="0">
                <a:solidFill>
                  <a:srgbClr val="FFFFFF"/>
                </a:solidFill>
                <a:uFillTx/>
                <a:latin typeface="Roboto Condensed Light"/>
                <a:ea typeface="Roboto Condensed Light"/>
                <a:cs typeface="Roboto Condensed Light"/>
                <a:sym typeface="Roboto Condensed Light"/>
              </a:defRPr>
            </a:lvl5pPr>
            <a:lvl6pPr marL="27432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6pPr>
            <a:lvl7pPr marL="32004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7pPr>
            <a:lvl8pPr marL="36576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8pPr>
            <a:lvl9pPr marL="4114800" marR="0" indent="-304800" algn="l" defTabSz="914400" rtl="0" latinLnBrk="0">
              <a:lnSpc>
                <a:spcPct val="115000"/>
              </a:lnSpc>
              <a:spcBef>
                <a:spcPts val="0"/>
              </a:spcBef>
              <a:spcAft>
                <a:spcPts val="0"/>
              </a:spcAft>
              <a:buClr>
                <a:srgbClr val="AAFFEE"/>
              </a:buClr>
              <a:buSzPts val="1200"/>
              <a:buFont typeface="Helvetica"/>
              <a:buChar char="■"/>
              <a:tabLst/>
              <a:defRPr sz="1200" b="0" i="0" u="none" strike="noStrike" cap="none" spc="0" baseline="0">
                <a:solidFill>
                  <a:srgbClr val="AAFFEE"/>
                </a:solidFill>
                <a:uFillTx/>
                <a:latin typeface="Roboto Condensed Light"/>
                <a:ea typeface="Roboto Condensed Light"/>
                <a:cs typeface="Roboto Condensed Light"/>
                <a:sym typeface="Roboto Condensed Light"/>
              </a:defRPr>
            </a:lvl9pPr>
          </a:lstStyle>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Natural &amp; Structural Symmetry: Space, Time, Energy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Data Content Symmetry: Immutable Data Service</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Functional Symmetry: Algorithmic Consistency</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Roboto Condensed Light"/>
                <a:sym typeface="Roboto Condensed Light"/>
              </a:rPr>
              <a:t>Infrastructure Symmetry: Trust-worthy System Support</a:t>
            </a:r>
          </a:p>
          <a:p>
            <a:pPr marL="609600" marR="0" lvl="0" indent="-457200" algn="l" defTabSz="914400" rtl="0" eaLnBrk="1" fontAlgn="auto" latinLnBrk="0" hangingPunct="1">
              <a:lnSpc>
                <a:spcPct val="22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0000"/>
                </a:solidFill>
                <a:effectLst/>
                <a:uLnTx/>
                <a:uFillTx/>
                <a:latin typeface="Roboto Condensed Light"/>
                <a:sym typeface="Roboto Condensed Light"/>
              </a:rPr>
              <a:t>Knowledge Symmetry: Equality in Information Interpretation</a:t>
            </a:r>
          </a:p>
        </p:txBody>
      </p:sp>
      <p:sp>
        <p:nvSpPr>
          <p:cNvPr id="2" name="Slide Number Placeholder 1">
            <a:extLst>
              <a:ext uri="{FF2B5EF4-FFF2-40B4-BE49-F238E27FC236}">
                <a16:creationId xmlns:a16="http://schemas.microsoft.com/office/drawing/2014/main" id="{16A313A6-657F-C940-AAE1-26F573468BD2}"/>
              </a:ext>
            </a:extLst>
          </p:cNvPr>
          <p:cNvSpPr>
            <a:spLocks noGrp="1"/>
          </p:cNvSpPr>
          <p:nvPr>
            <p:ph type="sldNum" sz="quarter" idx="2"/>
          </p:nvPr>
        </p:nvSpPr>
        <p:spPr/>
        <p:txBody>
          <a:bodyPr/>
          <a:lstStyle/>
          <a:p>
            <a:fld id="{86CB4B4D-7CA3-9044-876B-883B54F8677D}" type="slidenum">
              <a:rPr lang="en-TW" smtClean="0"/>
              <a:t>120</a:t>
            </a:fld>
            <a:endParaRPr lang="en-TW"/>
          </a:p>
        </p:txBody>
      </p:sp>
    </p:spTree>
    <p:extLst>
      <p:ext uri="{BB962C8B-B14F-4D97-AF65-F5344CB8AC3E}">
        <p14:creationId xmlns:p14="http://schemas.microsoft.com/office/powerpoint/2010/main" val="95162168"/>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How to organize a unifying Trust-worthy Namespace?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121</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528877"/>
            <a:ext cx="3837000" cy="2890297"/>
          </a:xfrm>
        </p:spPr>
        <p:txBody>
          <a:bodyPr/>
          <a:lstStyle/>
          <a:p>
            <a:r>
              <a:rPr lang="en-US" sz="1600" dirty="0">
                <a:latin typeface="Arial Rounded MT Bold" panose="020F0704030504030204" pitchFamily="34" charset="77"/>
              </a:rPr>
              <a:t>Ground in arithmetic rules (Gödel Numbering)</a:t>
            </a:r>
            <a:endParaRPr lang="en-TW" sz="1600" dirty="0">
              <a:latin typeface="Arial Rounded MT Bold" panose="020F0704030504030204" pitchFamily="34" charset="77"/>
            </a:endParaRPr>
          </a:p>
          <a:p>
            <a:endParaRPr lang="en-US" sz="1600" dirty="0">
              <a:latin typeface="Arial Rounded MT Bold" panose="020F0704030504030204" pitchFamily="34" charset="77"/>
            </a:endParaRPr>
          </a:p>
          <a:p>
            <a:r>
              <a:rPr lang="en-US" sz="1600" dirty="0">
                <a:latin typeface="Arial Rounded MT Bold" panose="020F0704030504030204" pitchFamily="34" charset="77"/>
              </a:rPr>
              <a:t>Organize knowledge in terms of Meta-Mathematics</a:t>
            </a:r>
          </a:p>
          <a:p>
            <a:endParaRPr lang="en-US" sz="1600" dirty="0">
              <a:latin typeface="Arial Rounded MT Bold" panose="020F0704030504030204" pitchFamily="34" charset="77"/>
            </a:endParaRPr>
          </a:p>
          <a:p>
            <a:r>
              <a:rPr lang="en-US" sz="1600" dirty="0">
                <a:latin typeface="Arial Rounded MT Bold" panose="020F0704030504030204" pitchFamily="34" charset="77"/>
              </a:rPr>
              <a:t>Store content in Distributed Hyperlinked Databases</a:t>
            </a:r>
            <a:endParaRPr lang="en-TW" sz="1600" dirty="0">
              <a:latin typeface="Arial Rounded MT Bold" panose="020F0704030504030204" pitchFamily="34" charset="77"/>
            </a:endParaRPr>
          </a:p>
        </p:txBody>
      </p:sp>
      <p:pic>
        <p:nvPicPr>
          <p:cNvPr id="7" name="Picture 1">
            <a:extLst>
              <a:ext uri="{FF2B5EF4-FFF2-40B4-BE49-F238E27FC236}">
                <a16:creationId xmlns:a16="http://schemas.microsoft.com/office/drawing/2014/main" id="{00CD0905-9912-AE43-8EC9-9929140B23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7449" y="1694872"/>
            <a:ext cx="1699813" cy="25583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C9A9D5-DF5E-B244-9FA2-19FB89FDB15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006" y="1350008"/>
            <a:ext cx="1244640" cy="1507894"/>
          </a:xfrm>
          <a:prstGeom prst="rect">
            <a:avLst/>
          </a:prstGeom>
        </p:spPr>
      </p:pic>
      <p:pic>
        <p:nvPicPr>
          <p:cNvPr id="6" name="Picture 5">
            <a:extLst>
              <a:ext uri="{FF2B5EF4-FFF2-40B4-BE49-F238E27FC236}">
                <a16:creationId xmlns:a16="http://schemas.microsoft.com/office/drawing/2014/main" id="{E14419F1-CCB3-1645-9A49-84B03E3478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63190" y="2859540"/>
            <a:ext cx="1190271" cy="1803677"/>
          </a:xfrm>
          <a:prstGeom prst="rect">
            <a:avLst/>
          </a:prstGeom>
        </p:spPr>
      </p:pic>
      <p:pic>
        <p:nvPicPr>
          <p:cNvPr id="8" name="Picture 7">
            <a:extLst>
              <a:ext uri="{FF2B5EF4-FFF2-40B4-BE49-F238E27FC236}">
                <a16:creationId xmlns:a16="http://schemas.microsoft.com/office/drawing/2014/main" id="{F37C0892-77DA-DD4F-9A84-150955FC28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8247" y="1623705"/>
            <a:ext cx="1217358" cy="1844725"/>
          </a:xfrm>
          <a:prstGeom prst="rect">
            <a:avLst/>
          </a:prstGeom>
        </p:spPr>
      </p:pic>
      <p:pic>
        <p:nvPicPr>
          <p:cNvPr id="9" name="Picture 8">
            <a:extLst>
              <a:ext uri="{FF2B5EF4-FFF2-40B4-BE49-F238E27FC236}">
                <a16:creationId xmlns:a16="http://schemas.microsoft.com/office/drawing/2014/main" id="{CC2257E9-EF07-C44C-8B4D-BB39765DC3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84534" y="3519795"/>
            <a:ext cx="1184785" cy="1143422"/>
          </a:xfrm>
          <a:prstGeom prst="rect">
            <a:avLst/>
          </a:prstGeom>
        </p:spPr>
      </p:pic>
      <p:pic>
        <p:nvPicPr>
          <p:cNvPr id="12" name="Picture 11">
            <a:extLst>
              <a:ext uri="{FF2B5EF4-FFF2-40B4-BE49-F238E27FC236}">
                <a16:creationId xmlns:a16="http://schemas.microsoft.com/office/drawing/2014/main" id="{343A467A-EC38-4C42-899F-3AC0284396A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85330" y="4101582"/>
            <a:ext cx="971270" cy="992921"/>
          </a:xfrm>
          <a:prstGeom prst="rect">
            <a:avLst/>
          </a:prstGeom>
        </p:spPr>
      </p:pic>
      <p:pic>
        <p:nvPicPr>
          <p:cNvPr id="14" name="Picture 13">
            <a:extLst>
              <a:ext uri="{FF2B5EF4-FFF2-40B4-BE49-F238E27FC236}">
                <a16:creationId xmlns:a16="http://schemas.microsoft.com/office/drawing/2014/main" id="{4D0A1CAC-1EAE-254C-849E-C166BC22049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319600" y="4344395"/>
            <a:ext cx="483442" cy="637643"/>
          </a:xfrm>
          <a:prstGeom prst="rect">
            <a:avLst/>
          </a:prstGeom>
        </p:spPr>
      </p:pic>
      <p:pic>
        <p:nvPicPr>
          <p:cNvPr id="15" name="Picture 2" descr="Picture">
            <a:extLst>
              <a:ext uri="{FF2B5EF4-FFF2-40B4-BE49-F238E27FC236}">
                <a16:creationId xmlns:a16="http://schemas.microsoft.com/office/drawing/2014/main" id="{55EECA3D-6E57-1548-82D6-EE258E34F06A}"/>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356844" y="4305292"/>
            <a:ext cx="382795" cy="4695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Picture">
            <a:extLst>
              <a:ext uri="{FF2B5EF4-FFF2-40B4-BE49-F238E27FC236}">
                <a16:creationId xmlns:a16="http://schemas.microsoft.com/office/drawing/2014/main" id="{DD9D2DDB-8D5D-9444-80BE-99109F850109}"/>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3205089" y="2791300"/>
            <a:ext cx="686304" cy="8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6462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899068" y="392158"/>
            <a:ext cx="7345863"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Kleene’s </a:t>
            </a:r>
            <a:r>
              <a:rPr lang="en" sz="3200" dirty="0" err="1"/>
              <a:t>MetaMath</a:t>
            </a:r>
            <a:r>
              <a:rPr lang="en" sz="3200" dirty="0"/>
              <a:t> at work all the time!</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122</a:t>
            </a:fld>
            <a:endParaRPr lang="en"/>
          </a:p>
        </p:txBody>
      </p:sp>
      <p:pic>
        <p:nvPicPr>
          <p:cNvPr id="13" name="Picture 12">
            <a:extLst>
              <a:ext uri="{FF2B5EF4-FFF2-40B4-BE49-F238E27FC236}">
                <a16:creationId xmlns:a16="http://schemas.microsoft.com/office/drawing/2014/main" id="{43988E44-058D-114C-9AEF-5107A28BB9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0000" y="1528877"/>
            <a:ext cx="2527300" cy="3333422"/>
          </a:xfrm>
          <a:prstGeom prst="rect">
            <a:avLst/>
          </a:prstGeom>
        </p:spPr>
      </p:pic>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sp>
        <p:nvSpPr>
          <p:cNvPr id="11" name="TextBox 10">
            <a:extLst>
              <a:ext uri="{FF2B5EF4-FFF2-40B4-BE49-F238E27FC236}">
                <a16:creationId xmlns:a16="http://schemas.microsoft.com/office/drawing/2014/main" id="{60C53FF8-257A-0C4D-92BC-F21027B8AB06}"/>
              </a:ext>
            </a:extLst>
          </p:cNvPr>
          <p:cNvSpPr txBox="1"/>
          <p:nvPr/>
        </p:nvSpPr>
        <p:spPr>
          <a:xfrm>
            <a:off x="1597469" y="4805772"/>
            <a:ext cx="5949064" cy="230832"/>
          </a:xfrm>
          <a:prstGeom prst="rect">
            <a:avLst/>
          </a:prstGeom>
          <a:noFill/>
        </p:spPr>
        <p:txBody>
          <a:bodyPr wrap="none" rtlCol="0">
            <a:spAutoFit/>
          </a:bodyPr>
          <a:lstStyle/>
          <a:p>
            <a:r>
              <a:rPr lang="en-US" sz="900" dirty="0"/>
              <a:t>Image Source: </a:t>
            </a:r>
            <a:r>
              <a:rPr lang="en-US" sz="900" dirty="0">
                <a:hlinkClick r:id="rId4"/>
              </a:rPr>
              <a:t>https://</a:t>
            </a:r>
            <a:r>
              <a:rPr lang="en-US" sz="900" dirty="0" err="1">
                <a:hlinkClick r:id="rId4"/>
              </a:rPr>
              <a:t>aseelghazal.weebly.com</a:t>
            </a:r>
            <a:r>
              <a:rPr lang="en-US" sz="900" dirty="0">
                <a:hlinkClick r:id="rId4"/>
              </a:rPr>
              <a:t>/ch-15-jumping-out-of-the-system/</a:t>
            </a:r>
            <a:r>
              <a:rPr lang="en-US" sz="900" dirty="0" err="1">
                <a:hlinkClick r:id="rId4"/>
              </a:rPr>
              <a:t>alonzo</a:t>
            </a:r>
            <a:r>
              <a:rPr lang="en-US" sz="900" dirty="0">
                <a:hlinkClick r:id="rId4"/>
              </a:rPr>
              <a:t>-church-</a:t>
            </a:r>
            <a:r>
              <a:rPr lang="en-US" sz="900" dirty="0" err="1">
                <a:hlinkClick r:id="rId4"/>
              </a:rPr>
              <a:t>stephen</a:t>
            </a:r>
            <a:r>
              <a:rPr lang="en-US" sz="900" dirty="0">
                <a:hlinkClick r:id="rId4"/>
              </a:rPr>
              <a:t>-c-</a:t>
            </a:r>
            <a:r>
              <a:rPr lang="en-US" sz="900" dirty="0" err="1">
                <a:hlinkClick r:id="rId4"/>
              </a:rPr>
              <a:t>kleene</a:t>
            </a:r>
            <a:endParaRPr lang="en-TW" sz="900" dirty="0"/>
          </a:p>
        </p:txBody>
      </p:sp>
      <p:pic>
        <p:nvPicPr>
          <p:cNvPr id="1026" name="Picture 2" descr="Picture">
            <a:extLst>
              <a:ext uri="{FF2B5EF4-FFF2-40B4-BE49-F238E27FC236}">
                <a16:creationId xmlns:a16="http://schemas.microsoft.com/office/drawing/2014/main" id="{5CFB339E-04AB-8C47-9D1E-6E2977A85D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07" b="89384" l="9662" r="96618">
                        <a14:foregroundMark x1="36232" y1="9932" x2="50242" y2="9589"/>
                        <a14:foregroundMark x1="50242" y1="9589" x2="64251" y2="10616"/>
                        <a14:foregroundMark x1="64251" y1="10616" x2="76812" y2="15068"/>
                        <a14:foregroundMark x1="76812" y1="15068" x2="83575" y2="24658"/>
                        <a14:foregroundMark x1="83575" y1="24658" x2="81643" y2="55479"/>
                        <a14:foregroundMark x1="81643" y1="55479" x2="39614" y2="33219"/>
                        <a14:foregroundMark x1="39614" y1="33219" x2="35266" y2="13356"/>
                        <a14:foregroundMark x1="35266" y1="13356" x2="36715" y2="10959"/>
                        <a14:foregroundMark x1="78744" y1="18493" x2="91304" y2="23973"/>
                        <a14:foregroundMark x1="91304" y1="23973" x2="89372" y2="43836"/>
                        <a14:foregroundMark x1="89372" y1="43836" x2="81643" y2="33562"/>
                        <a14:foregroundMark x1="81643" y1="33562" x2="80193" y2="18836"/>
                        <a14:foregroundMark x1="19324" y1="30479" x2="19807" y2="30137"/>
                        <a14:foregroundMark x1="18841" y1="32192" x2="19324" y2="32192"/>
                        <a14:foregroundMark x1="20290" y1="31164" x2="20773" y2="31507"/>
                        <a14:foregroundMark x1="20290" y1="33562" x2="20773" y2="32534"/>
                        <a14:foregroundMark x1="18357" y1="31164" x2="19807" y2="30822"/>
                        <a14:foregroundMark x1="19807" y1="31507" x2="20773" y2="31164"/>
                        <a14:foregroundMark x1="20290" y1="31849" x2="19807" y2="33562"/>
                        <a14:foregroundMark x1="57488" y1="9247" x2="71498" y2="9247"/>
                        <a14:foregroundMark x1="71498" y1="9247" x2="63768" y2="8904"/>
                        <a14:foregroundMark x1="60386" y1="8562" x2="74396" y2="9589"/>
                        <a14:foregroundMark x1="74396" y1="9589" x2="60386" y2="10274"/>
                        <a14:foregroundMark x1="60386" y1="10274" x2="61836" y2="8562"/>
                        <a14:foregroundMark x1="35266" y1="10959" x2="48309" y2="6849"/>
                        <a14:foregroundMark x1="48309" y1="6849" x2="61836" y2="6507"/>
                        <a14:foregroundMark x1="61836" y1="6507" x2="75362" y2="9247"/>
                        <a14:foregroundMark x1="75362" y1="9247" x2="62802" y2="14041"/>
                        <a14:foregroundMark x1="62802" y1="14041" x2="48792" y2="14041"/>
                        <a14:foregroundMark x1="48792" y1="14041" x2="35266" y2="10959"/>
                        <a14:foregroundMark x1="36715" y1="9932" x2="50242" y2="7534"/>
                        <a14:foregroundMark x1="50242" y1="7534" x2="38164" y2="13356"/>
                        <a14:foregroundMark x1="38164" y1="13356" x2="35266" y2="10274"/>
                        <a14:foregroundMark x1="61353" y1="66096" x2="71498" y2="59247"/>
                        <a14:foregroundMark x1="71498" y1="59247" x2="73913" y2="69178"/>
                        <a14:foregroundMark x1="73913" y1="69178" x2="67633" y2="78767"/>
                        <a14:foregroundMark x1="67633" y1="78767" x2="59903" y2="70205"/>
                        <a14:foregroundMark x1="59903" y1="70205" x2="61353" y2="65068"/>
                        <a14:foregroundMark x1="66667" y1="77740" x2="65700" y2="79110"/>
                        <a14:foregroundMark x1="66184" y1="78767" x2="65700" y2="79795"/>
                        <a14:foregroundMark x1="90821" y1="26712" x2="90821" y2="26712"/>
                        <a14:foregroundMark x1="90821" y1="24315" x2="96618" y2="33219"/>
                        <a14:foregroundMark x1="96618" y1="33219" x2="90821" y2="25000"/>
                        <a14:foregroundMark x1="87923" y1="21233" x2="94686" y2="29795"/>
                        <a14:foregroundMark x1="94686" y1="29795" x2="87923" y2="21233"/>
                        <a14:foregroundMark x1="32367" y1="13356" x2="32850" y2="13014"/>
                        <a14:foregroundMark x1="19324" y1="31849" x2="20290" y2="31507"/>
                        <a14:foregroundMark x1="20773" y1="30822" x2="21256" y2="30822"/>
                        <a14:foregroundMark x1="21256" y1="31164" x2="21256" y2="30822"/>
                        <a14:foregroundMark x1="20773" y1="30822" x2="20773" y2="30479"/>
                      </a14:backgroundRemoval>
                    </a14:imgEffect>
                  </a14:imgLayer>
                </a14:imgProps>
              </a:ext>
              <a:ext uri="{28A0092B-C50C-407E-A947-70E740481C1C}">
                <a14:useLocalDpi xmlns:a14="http://schemas.microsoft.com/office/drawing/2010/main"/>
              </a:ext>
            </a:extLst>
          </a:blip>
          <a:srcRect/>
          <a:stretch>
            <a:fillRect/>
          </a:stretch>
        </p:blipFill>
        <p:spPr bwMode="auto">
          <a:xfrm rot="20604966">
            <a:off x="5558301" y="1365829"/>
            <a:ext cx="2051174" cy="251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309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Writing everything in Arrows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4814557" y="3734808"/>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311700" y="1255691"/>
            <a:ext cx="4055166" cy="3294822"/>
          </a:xfrm>
          <a:prstGeom prst="rect">
            <a:avLst/>
          </a:prstGeom>
        </p:spPr>
      </p:pic>
      <p:pic>
        <p:nvPicPr>
          <p:cNvPr id="10" name="Picture 9">
            <a:hlinkClick r:id="rId2"/>
            <a:extLst>
              <a:ext uri="{FF2B5EF4-FFF2-40B4-BE49-F238E27FC236}">
                <a16:creationId xmlns:a16="http://schemas.microsoft.com/office/drawing/2014/main" id="{6923E5F7-8B95-104A-80F5-42A5ABC9EDDE}"/>
              </a:ext>
            </a:extLst>
          </p:cNvPr>
          <p:cNvPicPr>
            <a:picLocks noChangeAspect="1"/>
          </p:cNvPicPr>
          <p:nvPr/>
        </p:nvPicPr>
        <p:blipFill>
          <a:blip r:embed="rId4"/>
          <a:stretch>
            <a:fillRect/>
          </a:stretch>
        </p:blipFill>
        <p:spPr>
          <a:xfrm>
            <a:off x="4814556" y="1286097"/>
            <a:ext cx="4017743" cy="3264416"/>
          </a:xfrm>
          <a:prstGeom prst="rect">
            <a:avLst/>
          </a:prstGeom>
        </p:spPr>
      </p:pic>
    </p:spTree>
    <p:extLst>
      <p:ext uri="{BB962C8B-B14F-4D97-AF65-F5344CB8AC3E}">
        <p14:creationId xmlns:p14="http://schemas.microsoft.com/office/powerpoint/2010/main" val="2921270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Computers doing all the writing and rewriting…</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124</a:t>
            </a:fld>
            <a:endParaRPr lang="en" dirty="0"/>
          </a:p>
        </p:txBody>
      </p:sp>
      <p:pic>
        <p:nvPicPr>
          <p:cNvPr id="7" name="Picture 6">
            <a:hlinkClick r:id="rId2"/>
            <a:extLst>
              <a:ext uri="{FF2B5EF4-FFF2-40B4-BE49-F238E27FC236}">
                <a16:creationId xmlns:a16="http://schemas.microsoft.com/office/drawing/2014/main" id="{B0A65CF0-8825-D245-8EAE-BED0185327A4}"/>
              </a:ext>
            </a:extLst>
          </p:cNvPr>
          <p:cNvPicPr>
            <a:picLocks noChangeAspect="1"/>
          </p:cNvPicPr>
          <p:nvPr/>
        </p:nvPicPr>
        <p:blipFill>
          <a:blip r:embed="rId3"/>
          <a:stretch>
            <a:fillRect/>
          </a:stretch>
        </p:blipFill>
        <p:spPr>
          <a:xfrm>
            <a:off x="2198211" y="1017725"/>
            <a:ext cx="4747577" cy="3857406"/>
          </a:xfrm>
          <a:prstGeom prst="rect">
            <a:avLst/>
          </a:prstGeom>
        </p:spPr>
      </p:pic>
    </p:spTree>
    <p:extLst>
      <p:ext uri="{BB962C8B-B14F-4D97-AF65-F5344CB8AC3E}">
        <p14:creationId xmlns:p14="http://schemas.microsoft.com/office/powerpoint/2010/main" val="676203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Summary</a:t>
            </a:r>
          </a:p>
        </p:txBody>
      </p:sp>
      <p:sp>
        <p:nvSpPr>
          <p:cNvPr id="3" name="Text Placeholder 2">
            <a:extLst>
              <a:ext uri="{FF2B5EF4-FFF2-40B4-BE49-F238E27FC236}">
                <a16:creationId xmlns:a16="http://schemas.microsoft.com/office/drawing/2014/main" id="{A5744DA6-FCA3-254C-9D35-D23A4B7B6139}"/>
              </a:ext>
            </a:extLst>
          </p:cNvPr>
          <p:cNvSpPr>
            <a:spLocks noGrp="1"/>
          </p:cNvSpPr>
          <p:nvPr>
            <p:ph type="body" idx="1"/>
          </p:nvPr>
        </p:nvSpPr>
        <p:spPr/>
        <p:txBody>
          <a:bodyPr/>
          <a:lstStyle/>
          <a:p>
            <a:pPr marL="285750" indent="-285750">
              <a:buFont typeface="Arial" panose="020B0604020202020204" pitchFamily="34" charset="0"/>
              <a:buChar char="•"/>
            </a:pPr>
            <a:r>
              <a:rPr lang="en-US" sz="1000" dirty="0">
                <a:latin typeface="Arial Rounded MT Bold" panose="020F0704030504030204" pitchFamily="34" charset="77"/>
              </a:rPr>
              <a:t>Writing (Data recording) enables accountability </a:t>
            </a:r>
          </a:p>
          <a:p>
            <a:pPr marL="742950" lvl="1" indent="-285750">
              <a:buFont typeface="Arial" panose="020B0604020202020204" pitchFamily="34" charset="0"/>
              <a:buChar char="•"/>
            </a:pPr>
            <a:r>
              <a:rPr lang="en-US" sz="1000" dirty="0">
                <a:latin typeface="Arial Rounded MT Bold" panose="020F0704030504030204" pitchFamily="34" charset="77"/>
              </a:rPr>
              <a:t>Create collective consciousness across spacetime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reasoning through Abstract Interpretation and K-Framework </a:t>
            </a:r>
          </a:p>
          <a:p>
            <a:pPr marL="1200150" lvl="2" indent="-285750">
              <a:buFont typeface="Arial" panose="020B0604020202020204" pitchFamily="34" charset="0"/>
              <a:buChar char="•"/>
            </a:pPr>
            <a:r>
              <a:rPr lang="en-US" sz="1000" dirty="0">
                <a:latin typeface="Arial Rounded MT Bold" panose="020F0704030504030204" pitchFamily="34" charset="77"/>
              </a:rPr>
              <a:t>Temporal Reasoning using TLA+, </a:t>
            </a:r>
          </a:p>
          <a:p>
            <a:pPr marL="742950" lvl="1" indent="-285750">
              <a:buFont typeface="Arial" panose="020B0604020202020204" pitchFamily="34" charset="0"/>
              <a:buChar char="•"/>
            </a:pPr>
            <a:r>
              <a:rPr lang="en-US" sz="1000" dirty="0">
                <a:latin typeface="Arial Rounded MT Bold" panose="020F0704030504030204" pitchFamily="34" charset="77"/>
              </a:rPr>
              <a:t>Written records became valuable through Namespace Management (</a:t>
            </a:r>
            <a:r>
              <a:rPr lang="en-US" sz="1000" dirty="0" err="1">
                <a:latin typeface="Arial Rounded MT Bold" panose="020F0704030504030204" pitchFamily="34" charset="77"/>
              </a:rPr>
              <a:t>NsM</a:t>
            </a:r>
            <a:r>
              <a:rPr lang="en-US" sz="1000" dirty="0">
                <a:latin typeface="Arial Rounded MT Bold" panose="020F0704030504030204" pitchFamily="34" charset="77"/>
              </a:rPr>
              <a:t>)</a:t>
            </a:r>
          </a:p>
          <a:p>
            <a:pPr marL="742950" lvl="1" indent="-285750">
              <a:buFont typeface="Arial" panose="020B0604020202020204" pitchFamily="34" charset="0"/>
              <a:buChar char="•"/>
            </a:pPr>
            <a:r>
              <a:rPr lang="en-US" sz="1000" dirty="0">
                <a:latin typeface="Arial Rounded MT Bold" panose="020F0704030504030204" pitchFamily="34" charset="77"/>
              </a:rPr>
              <a:t>Generic Consensus Algorithms enable distributed processes to effectively accountable</a:t>
            </a:r>
          </a:p>
          <a:p>
            <a:pPr marL="1200150" lvl="2" indent="-285750">
              <a:buFont typeface="Arial" panose="020B0604020202020204" pitchFamily="34" charset="0"/>
              <a:buChar char="•"/>
            </a:pPr>
            <a:r>
              <a:rPr lang="en-US" sz="1000" dirty="0" err="1">
                <a:latin typeface="Arial Rounded MT Bold" panose="020F0704030504030204" pitchFamily="34" charset="77"/>
              </a:rPr>
              <a:t>NsM</a:t>
            </a:r>
            <a:r>
              <a:rPr lang="en-US" sz="1000" dirty="0">
                <a:latin typeface="Arial Rounded MT Bold" panose="020F0704030504030204" pitchFamily="34" charset="77"/>
              </a:rPr>
              <a:t> is achieved through Proposal -&gt; Learning -&gt; Syncing -&gt; Expiring cycles</a:t>
            </a:r>
          </a:p>
          <a:p>
            <a:pPr marL="285750" indent="-285750">
              <a:buFont typeface="Arial" panose="020B0604020202020204" pitchFamily="34" charset="0"/>
              <a:buChar char="•"/>
            </a:pPr>
            <a:r>
              <a:rPr lang="en-US" sz="1000" dirty="0">
                <a:latin typeface="Arial Rounded MT Bold" panose="020F0704030504030204" pitchFamily="34" charset="77"/>
              </a:rPr>
              <a:t>Use a unifying Abstraction to separate Structures from Processes</a:t>
            </a:r>
          </a:p>
          <a:p>
            <a:pPr marL="742950" lvl="5" indent="-285750">
              <a:buFont typeface="Arial" panose="020B0604020202020204" pitchFamily="34" charset="0"/>
              <a:buChar char="•"/>
            </a:pPr>
            <a:r>
              <a:rPr lang="en-US" sz="1000" dirty="0">
                <a:latin typeface="Arial Rounded MT Bold" panose="020F0704030504030204" pitchFamily="34" charset="77"/>
              </a:rPr>
              <a:t>Concrete Data values are captured using scalable IT infrastructures</a:t>
            </a:r>
          </a:p>
          <a:p>
            <a:pPr marL="742950" lvl="5" indent="-285750">
              <a:buFont typeface="Arial" panose="020B0604020202020204" pitchFamily="34" charset="0"/>
              <a:buChar char="•"/>
            </a:pPr>
            <a:r>
              <a:rPr lang="en-US" sz="1000" dirty="0">
                <a:latin typeface="Arial Rounded MT Bold" panose="020F0704030504030204" pitchFamily="34" charset="77"/>
              </a:rPr>
              <a:t>Generic writing and accounting system as Knowledge Management Standards (ITIL)</a:t>
            </a:r>
          </a:p>
          <a:p>
            <a:endParaRPr lang="en-TW" sz="1100"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125</a:t>
            </a:fld>
            <a:endParaRPr lang="en" dirty="0"/>
          </a:p>
        </p:txBody>
      </p:sp>
    </p:spTree>
    <p:extLst>
      <p:ext uri="{BB962C8B-B14F-4D97-AF65-F5344CB8AC3E}">
        <p14:creationId xmlns:p14="http://schemas.microsoft.com/office/powerpoint/2010/main" val="14880274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Your actions before Oct 19, 2020</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p:txBody>
          <a:bodyPr/>
          <a:lstStyle/>
          <a:p>
            <a:r>
              <a:rPr lang="en-US" dirty="0"/>
              <a:t>Start using Templates and Categories</a:t>
            </a:r>
            <a:r>
              <a:rPr lang="en-TW" dirty="0"/>
              <a:t> on </a:t>
            </a:r>
            <a:r>
              <a:rPr lang="en-TW" dirty="0">
                <a:hlinkClick r:id="rId2"/>
              </a:rPr>
              <a:t>toyhouse.wiki:81</a:t>
            </a:r>
            <a:endParaRPr lang="en-TW" dirty="0"/>
          </a:p>
          <a:p>
            <a:pPr lvl="1"/>
            <a:r>
              <a:rPr lang="en-TW" dirty="0"/>
              <a:t>Create a page about your project</a:t>
            </a:r>
            <a:r>
              <a:rPr lang="en-US" dirty="0"/>
              <a:t>, using standardized Templates and Category</a:t>
            </a:r>
            <a:endParaRPr lang="en-TW" dirty="0"/>
          </a:p>
          <a:p>
            <a:pPr lvl="1"/>
            <a:r>
              <a:rPr lang="en-US" dirty="0"/>
              <a:t>Make sure all Wiki pages you created follow the same Namespace convention</a:t>
            </a:r>
          </a:p>
          <a:p>
            <a:pPr lvl="1"/>
            <a:r>
              <a:rPr lang="en-US" dirty="0"/>
              <a:t>Start using </a:t>
            </a:r>
            <a:r>
              <a:rPr lang="en-US" dirty="0" err="1"/>
              <a:t>Github</a:t>
            </a:r>
            <a:r>
              <a:rPr lang="en-US" dirty="0"/>
              <a:t> to download and share files with proper </a:t>
            </a:r>
            <a:r>
              <a:rPr lang="en-US" dirty="0" err="1"/>
              <a:t>NsM</a:t>
            </a:r>
            <a:endParaRPr lang="en-US" dirty="0"/>
          </a:p>
          <a:p>
            <a:pPr lvl="2"/>
            <a:r>
              <a:rPr lang="en-US" dirty="0"/>
              <a:t>Couse </a:t>
            </a:r>
            <a:r>
              <a:rPr lang="en-US" dirty="0" err="1"/>
              <a:t>Github</a:t>
            </a:r>
            <a:r>
              <a:rPr lang="en-US" dirty="0"/>
              <a:t> @ </a:t>
            </a:r>
            <a:r>
              <a:rPr lang="en-US" dirty="0">
                <a:hlinkClick r:id="rId3"/>
              </a:rPr>
              <a:t>https://</a:t>
            </a:r>
            <a:r>
              <a:rPr lang="en-US" dirty="0" err="1">
                <a:hlinkClick r:id="rId3"/>
              </a:rPr>
              <a:t>github.com</a:t>
            </a:r>
            <a:r>
              <a:rPr lang="en-US" dirty="0">
                <a:hlinkClick r:id="rId3"/>
              </a:rPr>
              <a:t>/benkoo/CognitiveFoundation2020</a:t>
            </a:r>
            <a:endParaRPr lang="en-TW" dirty="0"/>
          </a:p>
          <a:p>
            <a:pPr lvl="1"/>
            <a:r>
              <a:rPr lang="en-TW" dirty="0"/>
              <a:t>Start writing your learning report.</a:t>
            </a:r>
          </a:p>
          <a:p>
            <a:pPr lvl="2"/>
            <a:r>
              <a:rPr lang="en-TW" dirty="0"/>
              <a:t>Every week should include Logic Model</a:t>
            </a:r>
            <a:r>
              <a:rPr lang="en-US" dirty="0"/>
              <a:t> using the standard Template</a:t>
            </a:r>
            <a:endParaRPr lang="en-TW" dirty="0"/>
          </a:p>
          <a:p>
            <a:pPr lvl="2"/>
            <a:r>
              <a:rPr lang="en-TW" dirty="0"/>
              <a:t>500 words or more per week</a:t>
            </a:r>
          </a:p>
          <a:p>
            <a:pPr lvl="1"/>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126</a:t>
            </a:fld>
            <a:endParaRPr lang="en" dirty="0"/>
          </a:p>
        </p:txBody>
      </p:sp>
    </p:spTree>
    <p:extLst>
      <p:ext uri="{BB962C8B-B14F-4D97-AF65-F5344CB8AC3E}">
        <p14:creationId xmlns:p14="http://schemas.microsoft.com/office/powerpoint/2010/main" val="35484095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5863-0155-9948-A58B-8C1D871EA484}"/>
              </a:ext>
            </a:extLst>
          </p:cNvPr>
          <p:cNvSpPr>
            <a:spLocks noGrp="1"/>
          </p:cNvSpPr>
          <p:nvPr>
            <p:ph type="title"/>
          </p:nvPr>
        </p:nvSpPr>
        <p:spPr/>
        <p:txBody>
          <a:bodyPr/>
          <a:lstStyle/>
          <a:p>
            <a:r>
              <a:rPr lang="en-US" altLang="zh-CN" dirty="0"/>
              <a:t>References</a:t>
            </a:r>
            <a:endParaRPr lang="en-TW" dirty="0"/>
          </a:p>
        </p:txBody>
      </p:sp>
      <p:sp>
        <p:nvSpPr>
          <p:cNvPr id="3" name="Text Placeholder 2">
            <a:extLst>
              <a:ext uri="{FF2B5EF4-FFF2-40B4-BE49-F238E27FC236}">
                <a16:creationId xmlns:a16="http://schemas.microsoft.com/office/drawing/2014/main" id="{07059B8B-B71D-3B4E-B3F8-516041A596C0}"/>
              </a:ext>
            </a:extLst>
          </p:cNvPr>
          <p:cNvSpPr>
            <a:spLocks noGrp="1"/>
          </p:cNvSpPr>
          <p:nvPr>
            <p:ph type="body" idx="1"/>
          </p:nvPr>
        </p:nvSpPr>
        <p:spPr>
          <a:xfrm>
            <a:off x="311700" y="1152475"/>
            <a:ext cx="5416000" cy="1057325"/>
          </a:xfrm>
        </p:spPr>
        <p:txBody>
          <a:bodyPr/>
          <a:lstStyle/>
          <a:p>
            <a:r>
              <a:rPr lang="en-US" dirty="0"/>
              <a:t>An interesting website on Gödel Escher Bach</a:t>
            </a:r>
            <a:endParaRPr lang="en-TW" dirty="0"/>
          </a:p>
          <a:p>
            <a:pPr lvl="1"/>
            <a:r>
              <a:rPr lang="en-US" dirty="0"/>
              <a:t>https://</a:t>
            </a:r>
            <a:r>
              <a:rPr lang="en-US" dirty="0" err="1"/>
              <a:t>aseelghazal.weebly.com</a:t>
            </a:r>
            <a:r>
              <a:rPr lang="en-US" dirty="0"/>
              <a:t>/</a:t>
            </a:r>
            <a:endParaRPr lang="en-TW" dirty="0"/>
          </a:p>
        </p:txBody>
      </p:sp>
      <p:sp>
        <p:nvSpPr>
          <p:cNvPr id="4" name="Slide Number Placeholder 3">
            <a:extLst>
              <a:ext uri="{FF2B5EF4-FFF2-40B4-BE49-F238E27FC236}">
                <a16:creationId xmlns:a16="http://schemas.microsoft.com/office/drawing/2014/main" id="{53F54480-752D-F941-8CE9-DB27D7A556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127</a:t>
            </a:fld>
            <a:endParaRPr lang="en" dirty="0"/>
          </a:p>
        </p:txBody>
      </p:sp>
      <p:pic>
        <p:nvPicPr>
          <p:cNvPr id="5" name="Picture 4">
            <a:hlinkClick r:id="rId2"/>
            <a:extLst>
              <a:ext uri="{FF2B5EF4-FFF2-40B4-BE49-F238E27FC236}">
                <a16:creationId xmlns:a16="http://schemas.microsoft.com/office/drawing/2014/main" id="{EC9FEA78-25FF-7948-B4D9-CE10655FF66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57620" y="1574800"/>
            <a:ext cx="3640179" cy="3400846"/>
          </a:xfrm>
          <a:prstGeom prst="rect">
            <a:avLst/>
          </a:prstGeom>
        </p:spPr>
      </p:pic>
      <p:sp>
        <p:nvSpPr>
          <p:cNvPr id="6" name="TextBox 5">
            <a:extLst>
              <a:ext uri="{FF2B5EF4-FFF2-40B4-BE49-F238E27FC236}">
                <a16:creationId xmlns:a16="http://schemas.microsoft.com/office/drawing/2014/main" id="{13AF283D-6934-044F-8784-04703C934E78}"/>
              </a:ext>
            </a:extLst>
          </p:cNvPr>
          <p:cNvSpPr txBox="1"/>
          <p:nvPr/>
        </p:nvSpPr>
        <p:spPr>
          <a:xfrm>
            <a:off x="322824" y="2438561"/>
            <a:ext cx="3834796" cy="2308324"/>
          </a:xfrm>
          <a:prstGeom prst="rect">
            <a:avLst/>
          </a:prstGeom>
          <a:noFill/>
        </p:spPr>
        <p:txBody>
          <a:bodyPr wrap="square" rtlCol="0">
            <a:spAutoFit/>
          </a:bodyPr>
          <a:lstStyle/>
          <a:p>
            <a:r>
              <a:rPr lang="en-US" sz="1200" dirty="0"/>
              <a:t>Preface to GEB's Twentieth-anniversary Edition P-1 Overview p. viii List of Illustrations p. xiv Words of Thanks p. xix Part I GEB Introduction: A </a:t>
            </a:r>
            <a:r>
              <a:rPr lang="en-US" sz="1200" dirty="0" err="1"/>
              <a:t>Musico</a:t>
            </a:r>
            <a:r>
              <a:rPr lang="en-US" sz="1200" dirty="0"/>
              <a:t>-Logical Offering p. 3 Three-Part Invention p. 29 Chapter I The MU-puzzle p. 33 Two-Part Invention p. 43 Chapter II Meaning and Form in Mathematics p. 46 Sonata for Unaccompanied Achilles p. 61 Chapter III Figure and Ground p. 64 </a:t>
            </a:r>
            <a:r>
              <a:rPr lang="en-US" sz="1200" dirty="0" err="1"/>
              <a:t>Contracrostipunctus</a:t>
            </a:r>
            <a:r>
              <a:rPr lang="en-US" sz="1200" dirty="0"/>
              <a:t> p. 75 Chapter IV Consistency, Completeness, and Geometry p. 82 Little Harmonic Labyrinth p. 103 Chapter V Recursive Structures and Processes (</a:t>
            </a:r>
            <a:r>
              <a:rPr lang="en-US" sz="1200" dirty="0">
                <a:hlinkClick r:id="rId4"/>
              </a:rPr>
              <a:t>...read more</a:t>
            </a:r>
            <a:r>
              <a:rPr lang="en-US" sz="1200" dirty="0"/>
              <a:t>)</a:t>
            </a:r>
            <a:endParaRPr lang="en-TW" sz="1200" dirty="0"/>
          </a:p>
        </p:txBody>
      </p:sp>
      <p:sp>
        <p:nvSpPr>
          <p:cNvPr id="7" name="TextBox 6">
            <a:extLst>
              <a:ext uri="{FF2B5EF4-FFF2-40B4-BE49-F238E27FC236}">
                <a16:creationId xmlns:a16="http://schemas.microsoft.com/office/drawing/2014/main" id="{3245B220-F3D3-8448-950C-1368CBB54238}"/>
              </a:ext>
            </a:extLst>
          </p:cNvPr>
          <p:cNvSpPr txBox="1"/>
          <p:nvPr/>
        </p:nvSpPr>
        <p:spPr>
          <a:xfrm>
            <a:off x="1346201" y="2130784"/>
            <a:ext cx="1519968" cy="307777"/>
          </a:xfrm>
          <a:prstGeom prst="rect">
            <a:avLst/>
          </a:prstGeom>
          <a:noFill/>
        </p:spPr>
        <p:txBody>
          <a:bodyPr wrap="none" rtlCol="0">
            <a:spAutoFit/>
          </a:bodyPr>
          <a:lstStyle/>
          <a:p>
            <a:r>
              <a:rPr lang="en-TW" dirty="0">
                <a:hlinkClick r:id="rId5"/>
              </a:rPr>
              <a:t>GEB book’s ToC</a:t>
            </a:r>
            <a:endParaRPr lang="en-TW" dirty="0"/>
          </a:p>
        </p:txBody>
      </p:sp>
    </p:spTree>
    <p:extLst>
      <p:ext uri="{BB962C8B-B14F-4D97-AF65-F5344CB8AC3E}">
        <p14:creationId xmlns:p14="http://schemas.microsoft.com/office/powerpoint/2010/main" val="392911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Tree>
    <p:extLst>
      <p:ext uri="{BB962C8B-B14F-4D97-AF65-F5344CB8AC3E}">
        <p14:creationId xmlns:p14="http://schemas.microsoft.com/office/powerpoint/2010/main" val="124979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Tree>
    <p:extLst>
      <p:ext uri="{BB962C8B-B14F-4D97-AF65-F5344CB8AC3E}">
        <p14:creationId xmlns:p14="http://schemas.microsoft.com/office/powerpoint/2010/main" val="3417627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fontScale="90000"/>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6" name="Online Media 5" descr="Jane Gleeson-White on Monks, Maths and Magic [360p](1)">
            <a:hlinkClick r:id="" action="ppaction://media"/>
            <a:extLst>
              <a:ext uri="{FF2B5EF4-FFF2-40B4-BE49-F238E27FC236}">
                <a16:creationId xmlns:a16="http://schemas.microsoft.com/office/drawing/2014/main" id="{62920F01-5081-694E-AE48-0937826406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1431" y="1063228"/>
            <a:ext cx="6561138" cy="3690641"/>
          </a:xfrm>
          <a:prstGeom prst="rect">
            <a:avLst/>
          </a:prstGeom>
        </p:spPr>
      </p:pic>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Tree>
    <p:extLst>
      <p:ext uri="{BB962C8B-B14F-4D97-AF65-F5344CB8AC3E}">
        <p14:creationId xmlns:p14="http://schemas.microsoft.com/office/powerpoint/2010/main" val="23365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7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Tree>
    <p:extLst>
      <p:ext uri="{BB962C8B-B14F-4D97-AF65-F5344CB8AC3E}">
        <p14:creationId xmlns:p14="http://schemas.microsoft.com/office/powerpoint/2010/main" val="115111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96056" y="1275455"/>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5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63066"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Tree>
    <p:extLst>
      <p:ext uri="{BB962C8B-B14F-4D97-AF65-F5344CB8AC3E}">
        <p14:creationId xmlns:p14="http://schemas.microsoft.com/office/powerpoint/2010/main" val="386019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a:srcRect b="6484"/>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15217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Every </a:t>
            </a:r>
            <a:r>
              <a:rPr lang="en-US" b="1" dirty="0"/>
              <a:t>true</a:t>
            </a:r>
            <a:r>
              <a:rPr lang="en-US" dirty="0"/>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r>
              <a:rPr lang="en-US" dirty="0"/>
              <a:t>Cited from : </a:t>
            </a:r>
            <a:r>
              <a:rPr lang="en-US" dirty="0">
                <a:hlinkClick r:id="rId3"/>
              </a:rPr>
              <a:t>Soundness and Completeness: With Precision</a:t>
            </a:r>
            <a:r>
              <a:rPr lang="en-US" dirty="0"/>
              <a:t> on </a:t>
            </a:r>
            <a:r>
              <a:rPr lang="en-US" dirty="0" err="1"/>
              <a:t>news.ycombinator.com</a:t>
            </a:r>
            <a:endParaRPr lang="en-TW" dirty="0"/>
          </a:p>
        </p:txBody>
      </p:sp>
    </p:spTree>
    <p:extLst>
      <p:ext uri="{BB962C8B-B14F-4D97-AF65-F5344CB8AC3E}">
        <p14:creationId xmlns:p14="http://schemas.microsoft.com/office/powerpoint/2010/main" val="638744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a:srcRect r="1445"/>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extLst>
              <p:ext uri="{D42A27DB-BD31-4B8C-83A1-F6EECF244321}">
                <p14:modId xmlns:p14="http://schemas.microsoft.com/office/powerpoint/2010/main" val="4234771087"/>
              </p:ext>
            </p:extLst>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spTree>
    <p:extLst>
      <p:ext uri="{BB962C8B-B14F-4D97-AF65-F5344CB8AC3E}">
        <p14:creationId xmlns:p14="http://schemas.microsoft.com/office/powerpoint/2010/main" val="2644217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45459" y="3113359"/>
            <a:ext cx="2694198" cy="1477328"/>
          </a:xfrm>
          <a:prstGeom prst="rect">
            <a:avLst/>
          </a:prstGeom>
          <a:noFill/>
        </p:spPr>
        <p:txBody>
          <a:bodyPr wrap="square" rtlCol="0">
            <a:spAutoFit/>
          </a:bodyPr>
          <a:lstStyle/>
          <a:p>
            <a:r>
              <a:rPr lang="en-TW" sz="1800" dirty="0"/>
              <a:t>Put the Accounting /Hamiltonian equation in a matrix structure, many operations becomes iterative in nature.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8" name="Picture 7">
            <a:extLst>
              <a:ext uri="{FF2B5EF4-FFF2-40B4-BE49-F238E27FC236}">
                <a16:creationId xmlns:a16="http://schemas.microsoft.com/office/drawing/2014/main" id="{44BC78E0-C05B-9B46-8C5D-E44B1CA3882B}"/>
              </a:ext>
            </a:extLst>
          </p:cNvPr>
          <p:cNvPicPr>
            <a:picLocks noChangeAspect="1"/>
          </p:cNvPicPr>
          <p:nvPr/>
        </p:nvPicPr>
        <p:blipFill rotWithShape="1">
          <a:blip r:embed="rId3"/>
          <a:srcRect r="1445"/>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92044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魔法：超越认知</a:t>
            </a:r>
            <a:r>
              <a:rPr lang="zh-Hans" altLang="en-US" dirty="0"/>
              <a:t>的</a:t>
            </a:r>
            <a:r>
              <a:rPr lang="zh-CN" altLang="en-US" dirty="0"/>
              <a:t>边界</a:t>
            </a:r>
            <a:r>
              <a:rPr lang="zh-Hans" altLang="en-US" dirty="0"/>
              <a:t>？</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3869" y="2808530"/>
            <a:ext cx="1881188" cy="1352362"/>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23147" y="1211666"/>
            <a:ext cx="2394858" cy="30371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105885" cy="253916"/>
          </a:xfrm>
          <a:prstGeom prst="rect">
            <a:avLst/>
          </a:prstGeom>
          <a:noFill/>
        </p:spPr>
        <p:txBody>
          <a:bodyPr wrap="none" rtlCol="0">
            <a:spAutoFit/>
          </a:bodyPr>
          <a:lstStyle/>
          <a:p>
            <a:r>
              <a:rPr lang="en-US" sz="1050" dirty="0"/>
              <a:t>https://</a:t>
            </a:r>
            <a:r>
              <a:rPr lang="en-US" sz="1050" dirty="0" err="1"/>
              <a:t>medium.com</a:t>
            </a:r>
            <a:r>
              <a:rPr lang="en-US" sz="1050"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51041" y="1209162"/>
            <a:ext cx="2172300" cy="2510369"/>
          </a:xfrm>
          <a:prstGeom prst="rect">
            <a:avLst/>
          </a:prstGeom>
        </p:spPr>
      </p:pic>
      <p:sp>
        <p:nvSpPr>
          <p:cNvPr id="3" name="Slide Number Placeholder 2">
            <a:extLst>
              <a:ext uri="{FF2B5EF4-FFF2-40B4-BE49-F238E27FC236}">
                <a16:creationId xmlns:a16="http://schemas.microsoft.com/office/drawing/2014/main" id="{D9E9CE99-7836-8F4A-9269-A633538A87E0}"/>
              </a:ext>
            </a:extLst>
          </p:cNvPr>
          <p:cNvSpPr>
            <a:spLocks noGrp="1"/>
          </p:cNvSpPr>
          <p:nvPr>
            <p:ph type="sldNum" sz="quarter" idx="12"/>
          </p:nvPr>
        </p:nvSpPr>
        <p:spPr/>
        <p:txBody>
          <a:bodyPr/>
          <a:lstStyle/>
          <a:p>
            <a:fld id="{713C7D3C-22D2-7449-8935-5F36E8921380}" type="slidenum">
              <a:rPr lang="en-US" smtClean="0"/>
              <a:pPr/>
              <a:t>22</a:t>
            </a:fld>
            <a:endParaRPr lang="en-US" dirty="0"/>
          </a:p>
        </p:txBody>
      </p:sp>
    </p:spTree>
    <p:extLst>
      <p:ext uri="{BB962C8B-B14F-4D97-AF65-F5344CB8AC3E}">
        <p14:creationId xmlns:p14="http://schemas.microsoft.com/office/powerpoint/2010/main" val="2083745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Moore’s Law and the “</a:t>
            </a:r>
            <a:r>
              <a:rPr lang="en-US" sz="2100" dirty="0" err="1"/>
              <a:t>c</a:t>
            </a:r>
            <a:r>
              <a:rPr lang="en-US" sz="2100" dirty="0" err="1">
                <a:solidFill>
                  <a:schemeClr val="tx1"/>
                </a:solidFill>
              </a:rPr>
              <a:t>lockspeed</a:t>
            </a:r>
            <a:r>
              <a:rPr lang="en-US" sz="2100" dirty="0">
                <a:solidFill>
                  <a:schemeClr val="tx1"/>
                </a:solidFill>
              </a:rPr>
              <a:t>” of </a:t>
            </a:r>
            <a:br>
              <a:rPr lang="en-US" sz="2100" dirty="0">
                <a:solidFill>
                  <a:schemeClr val="tx1"/>
                </a:solidFill>
              </a:rPr>
            </a:br>
            <a:r>
              <a:rPr lang="en-US" sz="2100" dirty="0">
                <a:solidFill>
                  <a:schemeClr val="tx1"/>
                </a:solidFill>
              </a:rPr>
              <a:t>Semi Conductor Industry</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23</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4163" y="965653"/>
            <a:ext cx="2397161" cy="1606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6201894" y="3126462"/>
            <a:ext cx="2664521" cy="738664"/>
          </a:xfrm>
          <a:prstGeom prst="rect">
            <a:avLst/>
          </a:prstGeom>
          <a:noFill/>
        </p:spPr>
        <p:txBody>
          <a:bodyPr wrap="square" rtlCol="0">
            <a:spAutoFit/>
          </a:bodyPr>
          <a:lstStyle/>
          <a:p>
            <a:r>
              <a:rPr lang="en-TW" sz="1050" dirty="0"/>
              <a:t>The number of transistors </a:t>
            </a:r>
          </a:p>
          <a:p>
            <a:r>
              <a:rPr lang="en-TW" sz="1050" dirty="0"/>
              <a:t>packed into a unit space </a:t>
            </a:r>
          </a:p>
          <a:p>
            <a:r>
              <a:rPr lang="en-TW" sz="1050" dirty="0"/>
              <a:t>doubles every 2 years </a:t>
            </a:r>
          </a:p>
          <a:p>
            <a:r>
              <a:rPr lang="en-TW" sz="1050"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302768" y="1604283"/>
            <a:ext cx="2527068" cy="2612306"/>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3077332" y="965653"/>
            <a:ext cx="2989336" cy="3894365"/>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233960" y="4842317"/>
            <a:ext cx="6882012" cy="253916"/>
          </a:xfrm>
          <a:prstGeom prst="rect">
            <a:avLst/>
          </a:prstGeom>
          <a:noFill/>
        </p:spPr>
        <p:txBody>
          <a:bodyPr wrap="none" rtlCol="0">
            <a:spAutoFit/>
          </a:bodyPr>
          <a:lstStyle/>
          <a:p>
            <a:r>
              <a:rPr lang="en-US" sz="1050" dirty="0"/>
              <a:t>The Original Paper: </a:t>
            </a:r>
            <a:r>
              <a:rPr lang="en-US" sz="1050" dirty="0">
                <a:hlinkClick r:id="rId6"/>
              </a:rPr>
              <a:t>https://newsroom.intel.com/wp-content/uploads/sites/11/2018/05/moores-law-electronics.pdf</a:t>
            </a:r>
            <a:endParaRPr lang="en-TW" sz="1050" dirty="0"/>
          </a:p>
        </p:txBody>
      </p:sp>
    </p:spTree>
    <p:extLst>
      <p:ext uri="{BB962C8B-B14F-4D97-AF65-F5344CB8AC3E}">
        <p14:creationId xmlns:p14="http://schemas.microsoft.com/office/powerpoint/2010/main" val="966273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795528" y="162684"/>
            <a:ext cx="7552944" cy="946201"/>
          </a:xfrm>
          <a:prstGeom prst="rect">
            <a:avLst/>
          </a:prstGeom>
        </p:spPr>
        <p:txBody>
          <a:bodyPr>
            <a:noAutofit/>
          </a:bodyPr>
          <a:lstStyle/>
          <a:p>
            <a:pPr algn="ctr"/>
            <a:r>
              <a:rPr lang="en-US" sz="2100" dirty="0">
                <a:solidFill>
                  <a:schemeClr val="tx1"/>
                </a:solidFill>
              </a:rPr>
              <a:t>Ray Kurzweil’s Version of Moore’s Law</a:t>
            </a:r>
            <a:endParaRPr sz="21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5529" y="987807"/>
            <a:ext cx="5956937" cy="3993010"/>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37029" y="635784"/>
            <a:ext cx="1542167" cy="1913688"/>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37029" y="2665185"/>
            <a:ext cx="1547753" cy="231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6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6378" y="-5238"/>
            <a:ext cx="6471761"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魔咒推动全球</a:t>
            </a:r>
            <a:r>
              <a:rPr lang="zh-TW" altLang="en-US" sz="3300" spc="225" dirty="0">
                <a:latin typeface="华文新魏" panose="02010800040101010101" pitchFamily="2" charset="-122"/>
                <a:ea typeface="华文新魏" panose="02010800040101010101" pitchFamily="2" charset="-122"/>
                <a:cs typeface="华文新魏" panose="02010800040101010101" pitchFamily="2" charset="-122"/>
              </a:rPr>
              <a:t>产业</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变革</a:t>
            </a:r>
            <a:r>
              <a:rPr lang="en-US" altLang="zh-CN" sz="3300" spc="225" dirty="0">
                <a:latin typeface="华文新魏" panose="02010800040101010101" pitchFamily="2" charset="-122"/>
                <a:ea typeface="华文新魏" panose="02010800040101010101" pitchFamily="2" charset="-122"/>
                <a:cs typeface="华文新魏" panose="02010800040101010101" pitchFamily="2" charset="-122"/>
              </a:rPr>
              <a:t>50</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年</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25803" y="1460191"/>
            <a:ext cx="3642336" cy="2632415"/>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496377" y="4606963"/>
            <a:ext cx="6992620" cy="707886"/>
          </a:xfrm>
          <a:prstGeom prst="rect">
            <a:avLst/>
          </a:prstGeom>
          <a:noFill/>
        </p:spPr>
        <p:txBody>
          <a:bodyPr wrap="none" rtlCol="0">
            <a:spAutoFit/>
          </a:bodyPr>
          <a:lstStyle/>
          <a:p>
            <a:r>
              <a:rPr lang="zh-CN" altLang="en-US" sz="2400" dirty="0">
                <a:latin typeface="Weibei SC" panose="03000800000000000000" pitchFamily="66" charset="-128"/>
                <a:ea typeface="Weibei SC" panose="03000800000000000000" pitchFamily="66" charset="-128"/>
              </a:rPr>
              <a:t>以单位购买力计算：</a:t>
            </a:r>
            <a:r>
              <a:rPr lang="en-US" sz="2400" dirty="0">
                <a:latin typeface="Weibei SC" panose="03000800000000000000" pitchFamily="66" charset="-128"/>
                <a:ea typeface="Weibei SC" panose="03000800000000000000" pitchFamily="66" charset="-128"/>
              </a:rPr>
              <a:t>2</a:t>
            </a:r>
            <a:r>
              <a:rPr lang="en-US" sz="2400" baseline="30000" dirty="0">
                <a:latin typeface="Weibei SC" panose="03000800000000000000" pitchFamily="66" charset="-128"/>
                <a:ea typeface="Weibei SC" panose="03000800000000000000" pitchFamily="66" charset="-128"/>
              </a:rPr>
              <a:t>50= </a:t>
            </a:r>
            <a:r>
              <a:rPr lang="en-US" sz="2400" dirty="0">
                <a:latin typeface="Weibei SC" panose="03000800000000000000" pitchFamily="66" charset="-128"/>
                <a:ea typeface="Weibei SC" panose="03000800000000000000" pitchFamily="66" charset="-128"/>
              </a:rPr>
              <a:t>1.125* 10</a:t>
            </a:r>
            <a:r>
              <a:rPr lang="en-US" sz="2400" baseline="30000" dirty="0">
                <a:latin typeface="Weibei SC" panose="03000800000000000000" pitchFamily="66" charset="-128"/>
                <a:ea typeface="Weibei SC" panose="03000800000000000000" pitchFamily="66" charset="-128"/>
              </a:rPr>
              <a:t>15</a:t>
            </a:r>
            <a:r>
              <a:rPr lang="zh-CN" altLang="en-US" sz="2400" baseline="30000" dirty="0">
                <a:latin typeface="Weibei SC" panose="03000800000000000000" pitchFamily="66" charset="-128"/>
                <a:ea typeface="Weibei SC" panose="03000800000000000000" pitchFamily="66" charset="-128"/>
              </a:rPr>
              <a:t> ～</a:t>
            </a:r>
            <a:r>
              <a:rPr lang="zh-CN" altLang="en-US" sz="2400" dirty="0">
                <a:latin typeface="Weibei SC" panose="03000800000000000000" pitchFamily="66" charset="-128"/>
                <a:ea typeface="Weibei SC" panose="03000800000000000000" pitchFamily="66" charset="-128"/>
              </a:rPr>
              <a:t>一千万亿倍</a:t>
            </a:r>
            <a:endParaRPr lang="en-US" sz="2400" baseline="30000" dirty="0">
              <a:latin typeface="Weibei SC" panose="03000800000000000000" pitchFamily="66" charset="-128"/>
              <a:ea typeface="Weibei SC" panose="03000800000000000000" pitchFamily="66" charset="-128"/>
            </a:endParaRPr>
          </a:p>
          <a:p>
            <a:endParaRPr lang="en-US" sz="24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472464" y="3443363"/>
            <a:ext cx="3748285" cy="1057366"/>
          </a:xfrm>
          <a:prstGeom prst="rect">
            <a:avLst/>
          </a:prstGeom>
        </p:spPr>
        <p:txBody>
          <a:bodyPr vert="horz" lIns="68580" tIns="34290" rIns="68580" bIns="3429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None/>
            </a:pPr>
            <a:r>
              <a:rPr lang="zh-CN" altLang="en-US" sz="1500" spc="225"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5375" y="1613704"/>
            <a:ext cx="2826861" cy="157247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394161" y="1143228"/>
            <a:ext cx="3506088" cy="415498"/>
          </a:xfrm>
          <a:prstGeom prst="rect">
            <a:avLst/>
          </a:prstGeom>
          <a:noFill/>
        </p:spPr>
        <p:txBody>
          <a:bodyPr wrap="none" rtlCol="0">
            <a:spAutoFit/>
          </a:bodyPr>
          <a:lstStyle/>
          <a:p>
            <a:r>
              <a:rPr lang="zh-CN" altLang="en-US" sz="2100" dirty="0">
                <a:latin typeface="STXingkai" panose="02010800040101010101" pitchFamily="2" charset="-122"/>
                <a:ea typeface="STXingkai" panose="02010800040101010101" pitchFamily="2" charset="-122"/>
              </a:rPr>
              <a:t>西方刘伯温</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李淳风</a:t>
            </a:r>
            <a:r>
              <a:rPr lang="en-US" altLang="zh-CN" sz="2100" dirty="0">
                <a:latin typeface="STXingkai" panose="02010800040101010101" pitchFamily="2" charset="-122"/>
                <a:ea typeface="STXingkai" panose="02010800040101010101" pitchFamily="2" charset="-122"/>
              </a:rPr>
              <a:t>+</a:t>
            </a:r>
            <a:r>
              <a:rPr lang="zh-CN" altLang="en-US" sz="2100" dirty="0">
                <a:latin typeface="STXingkai" panose="02010800040101010101" pitchFamily="2" charset="-122"/>
                <a:ea typeface="STXingkai" panose="02010800040101010101" pitchFamily="2" charset="-122"/>
              </a:rPr>
              <a:t>袁天罡</a:t>
            </a:r>
            <a:endParaRPr lang="en-US" sz="21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4470911" y="1050895"/>
            <a:ext cx="3398687" cy="507831"/>
          </a:xfrm>
          <a:prstGeom prst="rect">
            <a:avLst/>
          </a:prstGeom>
          <a:noFill/>
        </p:spPr>
        <p:txBody>
          <a:bodyPr wrap="none" rtlCol="0">
            <a:spAutoFit/>
          </a:bodyPr>
          <a:lstStyle/>
          <a:p>
            <a:r>
              <a:rPr lang="zh-CN" altLang="en-US" sz="2700" dirty="0">
                <a:latin typeface="STXingkai" panose="02010800040101010101" pitchFamily="2" charset="-122"/>
                <a:ea typeface="STXingkai" panose="02010800040101010101" pitchFamily="2" charset="-122"/>
              </a:rPr>
              <a:t>硅谷的烧饼歌</a:t>
            </a:r>
            <a:r>
              <a:rPr lang="en-US" altLang="zh-CN" sz="2700" dirty="0">
                <a:latin typeface="STXingkai" panose="02010800040101010101" pitchFamily="2" charset="-122"/>
                <a:ea typeface="STXingkai" panose="02010800040101010101" pitchFamily="2" charset="-122"/>
              </a:rPr>
              <a:t>/</a:t>
            </a:r>
            <a:r>
              <a:rPr lang="zh-CN" altLang="en-US" sz="2700" dirty="0">
                <a:latin typeface="STXingkai" panose="02010800040101010101" pitchFamily="2" charset="-122"/>
                <a:ea typeface="STXingkai" panose="02010800040101010101" pitchFamily="2" charset="-122"/>
              </a:rPr>
              <a:t>推背图</a:t>
            </a:r>
            <a:endParaRPr lang="en-US" sz="2700" dirty="0">
              <a:latin typeface="STXingkai" panose="02010800040101010101" pitchFamily="2" charset="-122"/>
              <a:ea typeface="STXingkai" panose="02010800040101010101" pitchFamily="2" charset="-122"/>
            </a:endParaRPr>
          </a:p>
        </p:txBody>
      </p:sp>
      <p:sp>
        <p:nvSpPr>
          <p:cNvPr id="10" name="Slide Number Placeholder 9">
            <a:extLst>
              <a:ext uri="{FF2B5EF4-FFF2-40B4-BE49-F238E27FC236}">
                <a16:creationId xmlns:a16="http://schemas.microsoft.com/office/drawing/2014/main" id="{7D1D8DFB-A610-8540-AEDF-3D12890A4CE4}"/>
              </a:ext>
            </a:extLst>
          </p:cNvPr>
          <p:cNvSpPr>
            <a:spLocks noGrp="1"/>
          </p:cNvSpPr>
          <p:nvPr>
            <p:ph type="sldNum" sz="quarter" idx="12"/>
          </p:nvPr>
        </p:nvSpPr>
        <p:spPr/>
        <p:txBody>
          <a:bodyPr/>
          <a:lstStyle/>
          <a:p>
            <a:fld id="{713C7D3C-22D2-7449-8935-5F36E8921380}" type="slidenum">
              <a:rPr lang="en-US" smtClean="0"/>
              <a:pPr/>
              <a:t>25</a:t>
            </a:fld>
            <a:endParaRPr lang="en-US" dirty="0"/>
          </a:p>
        </p:txBody>
      </p:sp>
    </p:spTree>
    <p:extLst>
      <p:ext uri="{BB962C8B-B14F-4D97-AF65-F5344CB8AC3E}">
        <p14:creationId xmlns:p14="http://schemas.microsoft.com/office/powerpoint/2010/main" val="3002785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338" y="205979"/>
            <a:ext cx="8555636" cy="857250"/>
          </a:xfrm>
        </p:spPr>
        <p:txBody>
          <a:bodyPr>
            <a:normAutofit/>
          </a:bodyPr>
          <a:lstStyle/>
          <a:p>
            <a:r>
              <a:rPr lang="zh-CN" altLang="en-US" dirty="0"/>
              <a:t>打破认知边界的传奇符咒</a:t>
            </a:r>
            <a:endParaRPr lang="en-US" altLang="zh-CN" dirty="0"/>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5556438" y="1209162"/>
            <a:ext cx="2936049" cy="1352362"/>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4495787"/>
            <a:ext cx="3978305" cy="428625"/>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找到了计算信息传递可信度的数学理论</a:t>
            </a:r>
            <a:endParaRPr lang="en-US" altLang="zh-CN" sz="1350" dirty="0">
              <a:solidFill>
                <a:prstClr val="white"/>
              </a:solidFill>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4475439" y="4495787"/>
            <a:ext cx="3978305" cy="428625"/>
          </a:xfrm>
          <a:prstGeom prst="rect">
            <a:avLst/>
          </a:prstGeom>
        </p:spPr>
        <p:txBody>
          <a:bodyPr vert="horz" lIns="68580" tIns="34290" rIns="68580" bIns="3429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defTabSz="342900">
              <a:buClrTx/>
              <a:defRPr/>
            </a:pPr>
            <a:r>
              <a:rPr lang="zh-Hans" altLang="en-US" sz="1350" dirty="0">
                <a:solidFill>
                  <a:prstClr val="white"/>
                </a:solidFill>
              </a:rPr>
              <a:t>拜占庭将军的问题：提出了分布式数据库的可信度检验算法</a:t>
            </a:r>
            <a:endParaRPr lang="en-US" altLang="zh-Hans" sz="1350" dirty="0">
              <a:solidFill>
                <a:prstClr val="white"/>
              </a:solidFill>
            </a:endParaRPr>
          </a:p>
          <a:p>
            <a:pPr defTabSz="342900">
              <a:buClrTx/>
              <a:defRPr/>
            </a:pPr>
            <a:r>
              <a:rPr lang="en-US" altLang="zh-Hans" sz="1350" dirty="0">
                <a:solidFill>
                  <a:prstClr val="white"/>
                </a:solidFill>
              </a:rPr>
              <a:t>http://</a:t>
            </a:r>
            <a:r>
              <a:rPr lang="en-US" altLang="zh-Hans" sz="1350" dirty="0" err="1">
                <a:solidFill>
                  <a:prstClr val="white"/>
                </a:solidFill>
              </a:rPr>
              <a:t>slideplayer.com</a:t>
            </a:r>
            <a:r>
              <a:rPr lang="en-US" altLang="zh-Hans" sz="1350" dirty="0">
                <a:solidFill>
                  <a:prstClr val="white"/>
                </a:solidFill>
              </a:rPr>
              <a:t>/slide/4339032/</a:t>
            </a:r>
            <a:endParaRPr lang="en-US" altLang="zh-CN" sz="1350" dirty="0">
              <a:solidFill>
                <a:prstClr val="white"/>
              </a:solidFill>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1877489" y="4647413"/>
            <a:ext cx="5392823" cy="253916"/>
          </a:xfrm>
          <a:prstGeom prst="rect">
            <a:avLst/>
          </a:prstGeom>
          <a:noFill/>
        </p:spPr>
        <p:txBody>
          <a:bodyPr wrap="none" rtlCol="0">
            <a:spAutoFit/>
          </a:bodyPr>
          <a:lstStyle/>
          <a:p>
            <a:r>
              <a:rPr lang="en-US" sz="1050"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05117" y="1061344"/>
            <a:ext cx="3302754" cy="3434443"/>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77378" y="2939359"/>
            <a:ext cx="2385204" cy="1612447"/>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5677378" y="2662995"/>
            <a:ext cx="2561920" cy="253916"/>
          </a:xfrm>
          <a:prstGeom prst="rect">
            <a:avLst/>
          </a:prstGeom>
          <a:noFill/>
        </p:spPr>
        <p:txBody>
          <a:bodyPr wrap="none" rtlCol="0">
            <a:spAutoFit/>
          </a:bodyPr>
          <a:lstStyle/>
          <a:p>
            <a:r>
              <a:rPr lang="en-US" sz="1050"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2575495" y="1061344"/>
            <a:ext cx="728597" cy="321142"/>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17A9525D-AF7B-9B4B-9EC5-8605975314BB}"/>
              </a:ext>
            </a:extLst>
          </p:cNvPr>
          <p:cNvSpPr txBox="1"/>
          <p:nvPr/>
        </p:nvSpPr>
        <p:spPr>
          <a:xfrm>
            <a:off x="778478" y="1885343"/>
            <a:ext cx="1453836" cy="1384995"/>
          </a:xfrm>
          <a:prstGeom prst="rect">
            <a:avLst/>
          </a:prstGeom>
          <a:noFill/>
        </p:spPr>
        <p:txBody>
          <a:bodyPr wrap="square" rtlCol="0">
            <a:spAutoFit/>
          </a:bodyPr>
          <a:lstStyle/>
          <a:p>
            <a:r>
              <a:rPr lang="en-US" sz="1050" b="1" i="1" dirty="0"/>
              <a:t>Safety: </a:t>
            </a:r>
            <a:r>
              <a:rPr lang="zh-CN" altLang="en-US" sz="1050" b="1" i="1" dirty="0"/>
              <a:t>（</a:t>
            </a:r>
            <a:r>
              <a:rPr lang="zh-CN" altLang="en-US" sz="1050" b="1" i="1" dirty="0">
                <a:latin typeface="STXingkai" panose="02010800040101010101" pitchFamily="2" charset="-122"/>
                <a:ea typeface="STXingkai" panose="02010800040101010101" pitchFamily="2" charset="-122"/>
              </a:rPr>
              <a:t>安全</a:t>
            </a:r>
            <a:r>
              <a:rPr lang="zh-CN" altLang="en-US" sz="1050" b="1" i="1" dirty="0"/>
              <a:t>）</a:t>
            </a:r>
            <a:endParaRPr lang="en-US" sz="1050" b="1" i="1" dirty="0"/>
          </a:p>
          <a:p>
            <a:r>
              <a:rPr lang="en-US" sz="1050" dirty="0"/>
              <a:t>  Something bad never happens  </a:t>
            </a:r>
          </a:p>
          <a:p>
            <a:endParaRPr lang="en-US" sz="1050" dirty="0"/>
          </a:p>
          <a:p>
            <a:r>
              <a:rPr lang="en-US" sz="1050" b="1" i="1" dirty="0"/>
              <a:t>Liveness:</a:t>
            </a:r>
            <a:r>
              <a:rPr lang="en-US" sz="1050" dirty="0"/>
              <a:t> </a:t>
            </a:r>
            <a:r>
              <a:rPr lang="zh-CN" altLang="en-US" sz="1050" b="1" i="1" dirty="0"/>
              <a:t>（</a:t>
            </a:r>
            <a:r>
              <a:rPr lang="zh-CN" altLang="en-US" sz="1050" b="1" i="1" dirty="0">
                <a:latin typeface="STXingkai" panose="02010800040101010101" pitchFamily="2" charset="-122"/>
                <a:ea typeface="STXingkai" panose="02010800040101010101" pitchFamily="2" charset="-122"/>
              </a:rPr>
              <a:t>活性</a:t>
            </a:r>
            <a:r>
              <a:rPr lang="zh-CN" altLang="en-US" sz="1050" b="1" i="1" dirty="0"/>
              <a:t>）</a:t>
            </a:r>
            <a:endParaRPr lang="en-US" sz="1050" dirty="0"/>
          </a:p>
          <a:p>
            <a:r>
              <a:rPr lang="en-US" sz="1050" dirty="0"/>
              <a:t>  Something good eventually happen</a:t>
            </a:r>
          </a:p>
          <a:p>
            <a:endParaRPr lang="en-US" sz="1050"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708821" y="1369312"/>
            <a:ext cx="1261884" cy="415498"/>
          </a:xfrm>
          <a:prstGeom prst="rect">
            <a:avLst/>
          </a:prstGeom>
          <a:noFill/>
        </p:spPr>
        <p:txBody>
          <a:bodyPr wrap="none" rtlCol="0">
            <a:spAutoFit/>
          </a:bodyPr>
          <a:lstStyle/>
          <a:p>
            <a:r>
              <a:rPr lang="zh-CN" altLang="en-US" sz="1050" dirty="0">
                <a:latin typeface="STXingkai" panose="02010800040101010101" pitchFamily="2" charset="-122"/>
                <a:ea typeface="STXingkai" panose="02010800040101010101" pitchFamily="2" charset="-122"/>
              </a:rPr>
              <a:t>系统的两类合约：</a:t>
            </a:r>
            <a:endParaRPr lang="en-US" altLang="zh-CN" sz="1050" dirty="0">
              <a:latin typeface="STXingkai" panose="02010800040101010101" pitchFamily="2" charset="-122"/>
              <a:ea typeface="STXingkai" panose="02010800040101010101" pitchFamily="2" charset="-122"/>
            </a:endParaRPr>
          </a:p>
          <a:p>
            <a:r>
              <a:rPr lang="zh-CN" altLang="en-US" sz="1050" dirty="0">
                <a:latin typeface="STXingkai" panose="02010800040101010101" pitchFamily="2" charset="-122"/>
                <a:ea typeface="STXingkai" panose="02010800040101010101" pitchFamily="2" charset="-122"/>
              </a:rPr>
              <a:t>  安全与活性</a:t>
            </a:r>
            <a:endParaRPr lang="en-US" sz="1050" dirty="0">
              <a:latin typeface="STXingkai" panose="02010800040101010101" pitchFamily="2" charset="-122"/>
              <a:ea typeface="STXingkai" panose="02010800040101010101" pitchFamily="2" charset="-122"/>
            </a:endParaRPr>
          </a:p>
        </p:txBody>
      </p:sp>
      <p:sp>
        <p:nvSpPr>
          <p:cNvPr id="3" name="Slide Number Placeholder 2">
            <a:extLst>
              <a:ext uri="{FF2B5EF4-FFF2-40B4-BE49-F238E27FC236}">
                <a16:creationId xmlns:a16="http://schemas.microsoft.com/office/drawing/2014/main" id="{8BF318E2-7215-F24F-A4F1-CFA0E5F819EA}"/>
              </a:ext>
            </a:extLst>
          </p:cNvPr>
          <p:cNvSpPr>
            <a:spLocks noGrp="1"/>
          </p:cNvSpPr>
          <p:nvPr>
            <p:ph type="sldNum" sz="quarter" idx="12"/>
          </p:nvPr>
        </p:nvSpPr>
        <p:spPr/>
        <p:txBody>
          <a:bodyPr/>
          <a:lstStyle/>
          <a:p>
            <a:fld id="{713C7D3C-22D2-7449-8935-5F36E8921380}" type="slidenum">
              <a:rPr lang="en-US" smtClean="0"/>
              <a:pPr/>
              <a:t>26</a:t>
            </a:fld>
            <a:endParaRPr lang="en-US" dirty="0"/>
          </a:p>
        </p:txBody>
      </p:sp>
    </p:spTree>
    <p:extLst>
      <p:ext uri="{BB962C8B-B14F-4D97-AF65-F5344CB8AC3E}">
        <p14:creationId xmlns:p14="http://schemas.microsoft.com/office/powerpoint/2010/main" val="119353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1743" y="-5238"/>
            <a:ext cx="7609114" cy="951071"/>
          </a:xfrm>
        </p:spPr>
        <p:txBody>
          <a:bodyPr>
            <a:normAutofit fontScale="97500"/>
          </a:bodyPr>
          <a:lstStyle/>
          <a:p>
            <a:pPr marL="0" indent="0" algn="ctr">
              <a:lnSpc>
                <a:spcPct val="150000"/>
              </a:lnSpc>
              <a:buNone/>
            </a:pP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弃婴的魔力改变了记账的方法</a:t>
            </a:r>
          </a:p>
        </p:txBody>
      </p:sp>
      <p:sp>
        <p:nvSpPr>
          <p:cNvPr id="2" name="TextBox 1"/>
          <p:cNvSpPr txBox="1"/>
          <p:nvPr/>
        </p:nvSpPr>
        <p:spPr>
          <a:xfrm>
            <a:off x="2763130" y="4673140"/>
            <a:ext cx="3618298" cy="300082"/>
          </a:xfrm>
          <a:prstGeom prst="rect">
            <a:avLst/>
          </a:prstGeom>
          <a:noFill/>
        </p:spPr>
        <p:txBody>
          <a:bodyPr wrap="none" rtlCol="0">
            <a:spAutoFit/>
          </a:bodyPr>
          <a:lstStyle/>
          <a:p>
            <a:pPr algn="ctr" defTabSz="685800">
              <a:buClrTx/>
              <a:defRPr/>
            </a:pPr>
            <a:r>
              <a:rPr lang="en-US" sz="1350" kern="1200" dirty="0">
                <a:solidFill>
                  <a:prstClr val="white"/>
                </a:solidFill>
                <a:ea typeface="+mn-ea"/>
                <a:cs typeface="+mn-lt"/>
              </a:rPr>
              <a:t>https://</a:t>
            </a:r>
            <a:r>
              <a:rPr lang="en-US" sz="1350" kern="1200" dirty="0" err="1">
                <a:solidFill>
                  <a:prstClr val="white"/>
                </a:solidFill>
                <a:ea typeface="+mn-ea"/>
                <a:cs typeface="+mn-lt"/>
              </a:rPr>
              <a:t>en.wikipedia.org</a:t>
            </a:r>
            <a:r>
              <a:rPr lang="en-US" sz="1350" kern="1200" dirty="0">
                <a:solidFill>
                  <a:prstClr val="white"/>
                </a:solidFill>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3036361" y="4811253"/>
            <a:ext cx="3440365" cy="276999"/>
          </a:xfrm>
          <a:prstGeom prst="rect">
            <a:avLst/>
          </a:prstGeom>
          <a:noFill/>
        </p:spPr>
        <p:txBody>
          <a:bodyPr wrap="none" rtlCol="0">
            <a:spAutoFit/>
          </a:bodyPr>
          <a:lstStyle/>
          <a:p>
            <a:r>
              <a:rPr lang="en-US" altLang="zh-CN" sz="1200" dirty="0">
                <a:latin typeface="Weibei SC" panose="03000800000000000000" pitchFamily="66" charset="-128"/>
                <a:ea typeface="Weibei SC" panose="03000800000000000000" pitchFamily="66" charset="-128"/>
              </a:rPr>
              <a:t>Image source: https://</a:t>
            </a:r>
            <a:r>
              <a:rPr lang="en-US" altLang="zh-CN" sz="1200" dirty="0" err="1">
                <a:latin typeface="Weibei SC" panose="03000800000000000000" pitchFamily="66" charset="-128"/>
                <a:ea typeface="Weibei SC" panose="03000800000000000000" pitchFamily="66" charset="-128"/>
              </a:rPr>
              <a:t>maaw.info</a:t>
            </a:r>
            <a:r>
              <a:rPr lang="en-US" altLang="zh-CN" sz="1200" dirty="0">
                <a:latin typeface="Weibei SC" panose="03000800000000000000" pitchFamily="66" charset="-128"/>
                <a:ea typeface="Weibei SC" panose="03000800000000000000" pitchFamily="66" charset="-128"/>
              </a:rPr>
              <a:t>/Chapter2.htm</a:t>
            </a:r>
            <a:endParaRPr lang="en-US" sz="12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454" y="1137448"/>
            <a:ext cx="4790152" cy="3423683"/>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77072" y="1792071"/>
            <a:ext cx="1539557" cy="155935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642831" y="3545687"/>
            <a:ext cx="1960793" cy="253916"/>
          </a:xfrm>
          <a:prstGeom prst="rect">
            <a:avLst/>
          </a:prstGeom>
          <a:noFill/>
        </p:spPr>
        <p:txBody>
          <a:bodyPr wrap="none" rtlCol="0">
            <a:spAutoFit/>
          </a:bodyPr>
          <a:lstStyle/>
          <a:p>
            <a:r>
              <a:rPr lang="en-US" sz="1050"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649802" y="3799527"/>
            <a:ext cx="2361544" cy="207749"/>
          </a:xfrm>
          <a:prstGeom prst="rect">
            <a:avLst/>
          </a:prstGeom>
          <a:noFill/>
        </p:spPr>
        <p:txBody>
          <a:bodyPr wrap="none" rtlCol="0">
            <a:spAutoFit/>
          </a:bodyPr>
          <a:lstStyle/>
          <a:p>
            <a:r>
              <a:rPr lang="en-US" sz="750" dirty="0"/>
              <a:t>http://</a:t>
            </a:r>
            <a:r>
              <a:rPr lang="en-US" sz="750" dirty="0" err="1"/>
              <a:t>www.dssresources.com</a:t>
            </a:r>
            <a:r>
              <a:rPr lang="en-US" sz="750" dirty="0"/>
              <a:t>/history/</a:t>
            </a:r>
            <a:r>
              <a:rPr lang="en-US" sz="750" dirty="0" err="1"/>
              <a:t>sshistory.html</a:t>
            </a:r>
            <a:endParaRPr lang="en-US" sz="75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733624" y="4122215"/>
            <a:ext cx="1842171" cy="415498"/>
          </a:xfrm>
          <a:prstGeom prst="rect">
            <a:avLst/>
          </a:prstGeom>
          <a:noFill/>
        </p:spPr>
        <p:txBody>
          <a:bodyPr wrap="none" rtlCol="0">
            <a:spAutoFit/>
          </a:bodyPr>
          <a:lstStyle/>
          <a:p>
            <a:r>
              <a:rPr lang="en-US" sz="1050" dirty="0"/>
              <a:t>Software Arts Corporation </a:t>
            </a:r>
          </a:p>
          <a:p>
            <a:r>
              <a:rPr lang="en-US" sz="1050" dirty="0"/>
              <a:t>Formed</a:t>
            </a:r>
            <a:r>
              <a:rPr lang="zh-CN" altLang="en-US" sz="1050" dirty="0"/>
              <a:t> </a:t>
            </a:r>
            <a:r>
              <a:rPr lang="en-US" sz="1050"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44812" y="3491686"/>
            <a:ext cx="1785193" cy="1261058"/>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44669" y="887326"/>
            <a:ext cx="1785335" cy="2615191"/>
          </a:xfrm>
          <a:prstGeom prst="rect">
            <a:avLst/>
          </a:prstGeom>
        </p:spPr>
      </p:pic>
      <p:sp>
        <p:nvSpPr>
          <p:cNvPr id="4" name="Slide Number Placeholder 3">
            <a:extLst>
              <a:ext uri="{FF2B5EF4-FFF2-40B4-BE49-F238E27FC236}">
                <a16:creationId xmlns:a16="http://schemas.microsoft.com/office/drawing/2014/main" id="{98076AA7-471E-C347-B8C5-A531A791D982}"/>
              </a:ext>
            </a:extLst>
          </p:cNvPr>
          <p:cNvSpPr>
            <a:spLocks noGrp="1"/>
          </p:cNvSpPr>
          <p:nvPr>
            <p:ph type="sldNum" sz="quarter" idx="12"/>
          </p:nvPr>
        </p:nvSpPr>
        <p:spPr/>
        <p:txBody>
          <a:bodyPr/>
          <a:lstStyle/>
          <a:p>
            <a:fld id="{713C7D3C-22D2-7449-8935-5F36E8921380}" type="slidenum">
              <a:rPr lang="en-US" smtClean="0"/>
              <a:pPr/>
              <a:t>27</a:t>
            </a:fld>
            <a:endParaRPr lang="en-US" dirty="0"/>
          </a:p>
        </p:txBody>
      </p:sp>
    </p:spTree>
    <p:extLst>
      <p:ext uri="{BB962C8B-B14F-4D97-AF65-F5344CB8AC3E}">
        <p14:creationId xmlns:p14="http://schemas.microsoft.com/office/powerpoint/2010/main" val="90960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零交易成本与规模化账本技术催生的新行业</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搜寻引擎将</a:t>
            </a:r>
            <a:r>
              <a:rPr lang="zh-CN" altLang="en-US" dirty="0">
                <a:solidFill>
                  <a:srgbClr val="FF0000"/>
                </a:solidFill>
              </a:rPr>
              <a:t>自然语言</a:t>
            </a:r>
            <a:r>
              <a:rPr lang="zh-CN" altLang="en-US" dirty="0"/>
              <a:t>的数据当作数据</a:t>
            </a:r>
            <a:r>
              <a:rPr lang="zh-CN" altLang="en-US"/>
              <a:t>资产（货币）</a:t>
            </a:r>
            <a:endParaRPr lang="en-US" altLang="zh-CN" dirty="0"/>
          </a:p>
          <a:p>
            <a:pPr lvl="1"/>
            <a:r>
              <a:rPr lang="zh-CN" altLang="en-US" dirty="0"/>
              <a:t>谷歌、百度、阿里巴巴、亚马逊、。。。</a:t>
            </a:r>
            <a:endParaRPr lang="en-US" altLang="zh-CN" dirty="0"/>
          </a:p>
          <a:p>
            <a:r>
              <a:rPr lang="zh-CN" altLang="en-US" dirty="0"/>
              <a:t>零交易成本的支付系统</a:t>
            </a:r>
            <a:endParaRPr lang="en-US" altLang="zh-CN" dirty="0"/>
          </a:p>
          <a:p>
            <a:pPr lvl="1"/>
            <a:r>
              <a:rPr lang="zh-CN" altLang="en-US" dirty="0"/>
              <a:t>微信、支付宝、</a:t>
            </a:r>
            <a:r>
              <a:rPr lang="en-US" altLang="zh-CN" dirty="0">
                <a:latin typeface="Weibei SC" panose="03000800000000000000" pitchFamily="66" charset="-128"/>
                <a:ea typeface="Weibei SC" panose="03000800000000000000" pitchFamily="66" charset="-128"/>
              </a:rPr>
              <a:t>Apple</a:t>
            </a:r>
            <a:r>
              <a:rPr lang="zh-CN" altLang="en-US" dirty="0">
                <a:latin typeface="Weibei SC" panose="03000800000000000000" pitchFamily="66" charset="-128"/>
                <a:ea typeface="Weibei SC" panose="03000800000000000000" pitchFamily="66" charset="-128"/>
              </a:rPr>
              <a:t> </a:t>
            </a:r>
            <a:r>
              <a:rPr lang="en-US" altLang="zh-CN" dirty="0">
                <a:latin typeface="Weibei SC" panose="03000800000000000000" pitchFamily="66" charset="-128"/>
                <a:ea typeface="Weibei SC" panose="03000800000000000000" pitchFamily="66" charset="-128"/>
              </a:rPr>
              <a:t>Pay</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流媒体和微支付</a:t>
            </a:r>
            <a:r>
              <a:rPr lang="en-US" altLang="zh-CN" dirty="0">
                <a:latin typeface="Weibei SC" panose="03000800000000000000" pitchFamily="66" charset="-128"/>
                <a:ea typeface="Weibei SC" panose="03000800000000000000" pitchFamily="66" charset="-128"/>
              </a:rPr>
              <a:t>UCG</a:t>
            </a:r>
            <a:r>
              <a:rPr lang="zh-CN" altLang="en-US" dirty="0"/>
              <a:t>的新类型数据服务</a:t>
            </a:r>
            <a:endParaRPr lang="en-US" altLang="zh-CN" dirty="0"/>
          </a:p>
          <a:p>
            <a:pPr lvl="1"/>
            <a:r>
              <a:rPr lang="zh-CN" altLang="en-US" dirty="0"/>
              <a:t>抖音，</a:t>
            </a:r>
            <a:r>
              <a:rPr lang="en-US" altLang="zh-CN" dirty="0" err="1">
                <a:latin typeface="Weibei SC" panose="03000800000000000000" pitchFamily="66" charset="-128"/>
                <a:ea typeface="Weibei SC" panose="03000800000000000000" pitchFamily="66" charset="-128"/>
              </a:rPr>
              <a:t>Steemit</a:t>
            </a:r>
            <a:r>
              <a:rPr lang="zh-CN" altLang="en-US" dirty="0">
                <a:latin typeface="Weibei SC" panose="03000800000000000000" pitchFamily="66" charset="-128"/>
                <a:ea typeface="Weibei SC" panose="03000800000000000000" pitchFamily="66" charset="-128"/>
              </a:rPr>
              <a:t>，。。。</a:t>
            </a:r>
            <a:endParaRPr lang="en-US" altLang="zh-CN" dirty="0"/>
          </a:p>
          <a:p>
            <a:r>
              <a:rPr lang="zh-CN" altLang="en-US" dirty="0"/>
              <a:t>知识付费的数据资产交易服务</a:t>
            </a:r>
            <a:endParaRPr lang="en-US" altLang="zh-CN" dirty="0"/>
          </a:p>
          <a:p>
            <a:pPr lvl="1"/>
            <a:r>
              <a:rPr lang="zh-CN" altLang="en-US" dirty="0"/>
              <a:t>喜马拉雅、得道。。。</a:t>
            </a:r>
            <a:endParaRPr lang="en-US" altLang="zh-CN" dirty="0"/>
          </a:p>
        </p:txBody>
      </p:sp>
      <p:sp>
        <p:nvSpPr>
          <p:cNvPr id="4" name="Slide Number Placeholder 3">
            <a:extLst>
              <a:ext uri="{FF2B5EF4-FFF2-40B4-BE49-F238E27FC236}">
                <a16:creationId xmlns:a16="http://schemas.microsoft.com/office/drawing/2014/main" id="{F74155C8-3624-B642-82B9-41826F1E7EBF}"/>
              </a:ext>
            </a:extLst>
          </p:cNvPr>
          <p:cNvSpPr>
            <a:spLocks noGrp="1"/>
          </p:cNvSpPr>
          <p:nvPr>
            <p:ph type="sldNum" sz="quarter" idx="12"/>
          </p:nvPr>
        </p:nvSpPr>
        <p:spPr/>
        <p:txBody>
          <a:bodyPr/>
          <a:lstStyle/>
          <a:p>
            <a:fld id="{713C7D3C-22D2-7449-8935-5F36E8921380}" type="slidenum">
              <a:rPr lang="en-US" smtClean="0"/>
              <a:pPr/>
              <a:t>28</a:t>
            </a:fld>
            <a:endParaRPr lang="en-US" dirty="0"/>
          </a:p>
        </p:txBody>
      </p:sp>
    </p:spTree>
    <p:extLst>
      <p:ext uri="{BB962C8B-B14F-4D97-AF65-F5344CB8AC3E}">
        <p14:creationId xmlns:p14="http://schemas.microsoft.com/office/powerpoint/2010/main" val="2649429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rgbClr val="FF0000"/>
                </a:solidFill>
                <a:latin typeface="华文新魏" panose="02010800040101010101" pitchFamily="2" charset="-122"/>
                <a:ea typeface="华文新魏" panose="02010800040101010101" pitchFamily="2" charset="-122"/>
              </a:rPr>
              <a:t>平衡账本的策略</a:t>
            </a:r>
            <a:r>
              <a:rPr lang="zh-CN" altLang="en-US" spc="225" dirty="0">
                <a:solidFill>
                  <a:schemeClr val="tx1"/>
                </a:solidFill>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369184" y="1149152"/>
            <a:ext cx="8405777" cy="3884813"/>
            <a:chOff x="271" y="1993"/>
            <a:chExt cx="17650" cy="81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8157"/>
              <a:chOff x="4548433" y="1417638"/>
              <a:chExt cx="2593301" cy="5179556"/>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1107936"/>
              </a:xfrm>
              <a:prstGeom prst="rect">
                <a:avLst/>
              </a:prstGeom>
              <a:noFill/>
            </p:spPr>
            <p:txBody>
              <a:bodyPr wrap="square" rtlCol="0">
                <a:spAutoFit/>
              </a:bodyPr>
              <a:lstStyle/>
              <a:p>
                <a:pPr algn="ctr"/>
                <a:r>
                  <a:rPr lang="en-US" sz="1200" dirty="0">
                    <a:solidFill>
                      <a:schemeClr val="bg1"/>
                    </a:solidFill>
                    <a:cs typeface="+mn-lt"/>
                  </a:rPr>
                  <a:t>Robert S. Kaplan</a:t>
                </a:r>
              </a:p>
              <a:p>
                <a:pPr algn="ctr"/>
                <a:r>
                  <a:rPr lang="en-US" sz="1200" dirty="0">
                    <a:solidFill>
                      <a:schemeClr val="bg1"/>
                    </a:solidFill>
                    <a:cs typeface="+mn-lt"/>
                  </a:rPr>
                  <a:t>2019, Nov. 15</a:t>
                </a:r>
              </a:p>
              <a:p>
                <a:pPr algn="ctr"/>
                <a:r>
                  <a:rPr lang="zh-CN" altLang="en-US" sz="1200" dirty="0">
                    <a:solidFill>
                      <a:schemeClr val="bg1"/>
                    </a:solidFill>
                    <a:latin typeface="华文行楷" panose="02010800040101010101" pitchFamily="2" charset="-122"/>
                    <a:ea typeface="华文行楷" panose="02010800040101010101" pitchFamily="2" charset="-122"/>
                    <a:cs typeface="+mn-lt"/>
                  </a:rPr>
                  <a:t>深坑酒店</a:t>
                </a:r>
                <a:r>
                  <a:rPr lang="en-US" sz="1200" dirty="0">
                    <a:solidFill>
                      <a:schemeClr val="bg1"/>
                    </a:solidFill>
                    <a:cs typeface="+mn-lt"/>
                  </a:rPr>
                  <a:t>, Shangha</a:t>
                </a:r>
                <a:r>
                  <a:rPr lang="en-US" sz="9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sp>
        <p:nvSpPr>
          <p:cNvPr id="8" name="Slide Number Placeholder 7">
            <a:extLst>
              <a:ext uri="{FF2B5EF4-FFF2-40B4-BE49-F238E27FC236}">
                <a16:creationId xmlns:a16="http://schemas.microsoft.com/office/drawing/2014/main" id="{CCFABF8B-BAB1-9944-820E-FBE610370824}"/>
              </a:ext>
            </a:extLst>
          </p:cNvPr>
          <p:cNvSpPr>
            <a:spLocks noGrp="1"/>
          </p:cNvSpPr>
          <p:nvPr>
            <p:ph type="sldNum" sz="quarter" idx="12"/>
          </p:nvPr>
        </p:nvSpPr>
        <p:spPr/>
        <p:txBody>
          <a:bodyPr/>
          <a:lstStyle/>
          <a:p>
            <a:fld id="{713C7D3C-22D2-7449-8935-5F36E8921380}" type="slidenum">
              <a:rPr lang="en-US" smtClean="0"/>
              <a:pPr/>
              <a:t>29</a:t>
            </a:fld>
            <a:endParaRPr lang="en-US" dirty="0"/>
          </a:p>
        </p:txBody>
      </p:sp>
    </p:spTree>
    <p:extLst>
      <p:ext uri="{BB962C8B-B14F-4D97-AF65-F5344CB8AC3E}">
        <p14:creationId xmlns:p14="http://schemas.microsoft.com/office/powerpoint/2010/main" val="14866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FC88-2FFB-A249-BEB0-5395C5C39840}"/>
              </a:ext>
            </a:extLst>
          </p:cNvPr>
          <p:cNvSpPr>
            <a:spLocks noGrp="1"/>
          </p:cNvSpPr>
          <p:nvPr>
            <p:ph type="title"/>
          </p:nvPr>
        </p:nvSpPr>
        <p:spPr/>
        <p:txBody>
          <a:bodyPr/>
          <a:lstStyle/>
          <a:p>
            <a:pPr algn="ctr"/>
            <a:r>
              <a:rPr lang="en-TW" dirty="0"/>
              <a:t>A Story Telling site about Alan Turing</a:t>
            </a:r>
          </a:p>
        </p:txBody>
      </p:sp>
      <p:sp>
        <p:nvSpPr>
          <p:cNvPr id="4" name="Slide Number Placeholder 3">
            <a:extLst>
              <a:ext uri="{FF2B5EF4-FFF2-40B4-BE49-F238E27FC236}">
                <a16:creationId xmlns:a16="http://schemas.microsoft.com/office/drawing/2014/main" id="{D469AC13-F06F-F246-A559-2AA835A5B2F0}"/>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a:hlinkClick r:id="rId3"/>
            <a:extLst>
              <a:ext uri="{FF2B5EF4-FFF2-40B4-BE49-F238E27FC236}">
                <a16:creationId xmlns:a16="http://schemas.microsoft.com/office/drawing/2014/main" id="{E65151A3-5C5F-414E-946B-1E7A132DDD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38400" y="1137972"/>
            <a:ext cx="4267200" cy="3525245"/>
          </a:xfrm>
          <a:prstGeom prst="rect">
            <a:avLst/>
          </a:prstGeom>
        </p:spPr>
      </p:pic>
      <p:sp>
        <p:nvSpPr>
          <p:cNvPr id="6" name="TextBox 5">
            <a:extLst>
              <a:ext uri="{FF2B5EF4-FFF2-40B4-BE49-F238E27FC236}">
                <a16:creationId xmlns:a16="http://schemas.microsoft.com/office/drawing/2014/main" id="{88D9DD5F-EFCD-B946-8847-14AAAEF8C5F2}"/>
              </a:ext>
            </a:extLst>
          </p:cNvPr>
          <p:cNvSpPr txBox="1"/>
          <p:nvPr/>
        </p:nvSpPr>
        <p:spPr>
          <a:xfrm>
            <a:off x="3271003" y="4749040"/>
            <a:ext cx="2601994" cy="307777"/>
          </a:xfrm>
          <a:prstGeom prst="rect">
            <a:avLst/>
          </a:prstGeom>
          <a:noFill/>
        </p:spPr>
        <p:txBody>
          <a:bodyPr wrap="none" rtlCol="0">
            <a:spAutoFit/>
          </a:bodyPr>
          <a:lstStyle/>
          <a:p>
            <a:r>
              <a:rPr lang="en-US" dirty="0">
                <a:hlinkClick r:id="rId3"/>
              </a:rPr>
              <a:t>http://www.turingcentenary.eu/</a:t>
            </a:r>
            <a:endParaRPr lang="en-TW" dirty="0"/>
          </a:p>
        </p:txBody>
      </p:sp>
      <p:pic>
        <p:nvPicPr>
          <p:cNvPr id="5" name="Picture 4">
            <a:hlinkClick r:id="rId3"/>
            <a:extLst>
              <a:ext uri="{FF2B5EF4-FFF2-40B4-BE49-F238E27FC236}">
                <a16:creationId xmlns:a16="http://schemas.microsoft.com/office/drawing/2014/main" id="{05D09C33-80CB-EA43-ABF5-5514522A70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28935" y="1137972"/>
            <a:ext cx="1817873" cy="1422526"/>
          </a:xfrm>
          <a:prstGeom prst="rect">
            <a:avLst/>
          </a:prstGeom>
        </p:spPr>
      </p:pic>
    </p:spTree>
    <p:extLst>
      <p:ext uri="{BB962C8B-B14F-4D97-AF65-F5344CB8AC3E}">
        <p14:creationId xmlns:p14="http://schemas.microsoft.com/office/powerpoint/2010/main" val="788449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92"/>
            <a:ext cx="8229600"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rPr>
              <a:t>区块链</a:t>
            </a:r>
            <a:r>
              <a:rPr lang="zh-CN" altLang="en-US" spc="225" dirty="0">
                <a:solidFill>
                  <a:srgbClr val="FF0000"/>
                </a:solidFill>
                <a:latin typeface="华文新魏" panose="02010800040101010101" pitchFamily="2" charset="-122"/>
                <a:ea typeface="华文新魏" panose="02010800040101010101" pitchFamily="2" charset="-122"/>
              </a:rPr>
              <a:t>平衡了</a:t>
            </a:r>
            <a:r>
              <a:rPr lang="zh-CN" altLang="en-US" spc="225" dirty="0">
                <a:solidFill>
                  <a:schemeClr val="tx1"/>
                </a:solidFill>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369184" y="1149152"/>
            <a:ext cx="8405777" cy="3694311"/>
            <a:chOff x="271" y="1993"/>
            <a:chExt cx="17650" cy="7757"/>
          </a:xfrm>
        </p:grpSpPr>
        <p:grpSp>
          <p:nvGrpSpPr>
            <p:cNvPr id="17" name="Group 16"/>
            <p:cNvGrpSpPr/>
            <p:nvPr/>
          </p:nvGrpSpPr>
          <p:grpSpPr>
            <a:xfrm>
              <a:off x="271" y="2976"/>
              <a:ext cx="7127" cy="6329"/>
              <a:chOff x="172205" y="1889717"/>
              <a:chExt cx="4525598" cy="4018804"/>
            </a:xfrm>
          </p:grpSpPr>
          <p:sp>
            <p:nvSpPr>
              <p:cNvPr id="13" name="TextBox 12"/>
              <p:cNvSpPr txBox="1"/>
              <p:nvPr/>
            </p:nvSpPr>
            <p:spPr>
              <a:xfrm>
                <a:off x="172205" y="5046812"/>
                <a:ext cx="4525598" cy="861709"/>
              </a:xfrm>
              <a:prstGeom prst="rect">
                <a:avLst/>
              </a:prstGeom>
              <a:noFill/>
            </p:spPr>
            <p:txBody>
              <a:bodyPr wrap="square" rtlCol="0">
                <a:spAutoFit/>
              </a:bodyPr>
              <a:lstStyle/>
              <a:p>
                <a:pPr algn="ctr"/>
                <a:r>
                  <a:rPr lang="en-US" sz="1200" dirty="0">
                    <a:solidFill>
                      <a:schemeClr val="bg1"/>
                    </a:solidFill>
                  </a:rPr>
                  <a:t>Image Source: </a:t>
                </a:r>
                <a:r>
                  <a:rPr lang="en-US" sz="12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64069" y="996820"/>
            <a:ext cx="2204451" cy="415498"/>
          </a:xfrm>
          <a:prstGeom prst="rect">
            <a:avLst/>
          </a:prstGeom>
          <a:noFill/>
        </p:spPr>
        <p:txBody>
          <a:bodyPr wrap="none" rtlCol="0">
            <a:spAutoFit/>
          </a:bodyPr>
          <a:lstStyle/>
          <a:p>
            <a:pPr algn="ctr"/>
            <a:r>
              <a:rPr lang="zh-CN" altLang="en-US" sz="1050" dirty="0">
                <a:latin typeface="Weibei SC" panose="03000800000000000000" pitchFamily="66" charset="-128"/>
                <a:ea typeface="Weibei SC" panose="03000800000000000000" pitchFamily="66" charset="-128"/>
              </a:rPr>
              <a:t>平衡积分卡让</a:t>
            </a:r>
            <a:r>
              <a:rPr lang="zh-CN" altLang="en-US" sz="1050" dirty="0">
                <a:solidFill>
                  <a:srgbClr val="FF0000"/>
                </a:solidFill>
                <a:latin typeface="Weibei SC" panose="03000800000000000000" pitchFamily="66" charset="-128"/>
                <a:ea typeface="Weibei SC" panose="03000800000000000000" pitchFamily="66" charset="-128"/>
              </a:rPr>
              <a:t>多方利益相关方</a:t>
            </a:r>
            <a:r>
              <a:rPr lang="zh-CN" altLang="en-US" sz="1050" dirty="0">
                <a:latin typeface="Weibei SC" panose="03000800000000000000" pitchFamily="66" charset="-128"/>
                <a:ea typeface="Weibei SC" panose="03000800000000000000" pitchFamily="66" charset="-128"/>
              </a:rPr>
              <a:t>，</a:t>
            </a:r>
            <a:endParaRPr lang="en-US" altLang="zh-CN" sz="1050" dirty="0">
              <a:latin typeface="Weibei SC" panose="03000800000000000000" pitchFamily="66" charset="-128"/>
              <a:ea typeface="Weibei SC" panose="03000800000000000000" pitchFamily="66" charset="-128"/>
            </a:endParaRPr>
          </a:p>
          <a:p>
            <a:pPr algn="ctr"/>
            <a:r>
              <a:rPr lang="zh-CN" altLang="en-US" sz="1050" dirty="0">
                <a:latin typeface="Weibei SC" panose="03000800000000000000" pitchFamily="66" charset="-128"/>
                <a:ea typeface="Weibei SC" panose="03000800000000000000" pitchFamily="66" charset="-128"/>
              </a:rPr>
              <a:t>在有共识数据的基础上，创造价值</a:t>
            </a:r>
            <a:endParaRPr lang="en-US" sz="1050"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4688104" y="1560611"/>
            <a:ext cx="490834" cy="6224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1643743" y="2183077"/>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交易所</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742154"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币圈</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2664016" y="2774403"/>
            <a:ext cx="849086"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码农</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1591240" y="3379817"/>
            <a:ext cx="988675" cy="30975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矿场</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1847288" y="2770324"/>
            <a:ext cx="512998" cy="33531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区块链</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6752676" y="1560611"/>
            <a:ext cx="1357181" cy="932217"/>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比特币白皮书</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6770973" y="2650672"/>
            <a:ext cx="1357181" cy="549728"/>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chemeClr val="tx1"/>
                </a:solidFill>
                <a:latin typeface="Weibei SC" panose="03000800000000000000" pitchFamily="66" charset="-128"/>
                <a:ea typeface="Weibei SC" panose="03000800000000000000" pitchFamily="66" charset="-128"/>
              </a:rPr>
              <a:t>Satoshi Nakamoto</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6162097" y="3534693"/>
            <a:ext cx="980831" cy="1185221"/>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以太坊</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endParaRPr lang="en-US" sz="1050" dirty="0">
              <a:solidFill>
                <a:schemeClr val="tx1"/>
              </a:solidFill>
              <a:latin typeface="Weibei SC" panose="03000800000000000000" pitchFamily="66" charset="-128"/>
              <a:ea typeface="Weibei SC" panose="03000800000000000000" pitchFamily="66" charset="-128"/>
            </a:endParaRPr>
          </a:p>
          <a:p>
            <a:pPr algn="ctr"/>
            <a:r>
              <a:rPr lang="en-US" sz="1050" dirty="0" err="1">
                <a:solidFill>
                  <a:schemeClr val="tx1"/>
                </a:solidFill>
                <a:latin typeface="Weibei SC" panose="03000800000000000000" pitchFamily="66" charset="-128"/>
                <a:ea typeface="Weibei SC" panose="03000800000000000000" pitchFamily="66" charset="-128"/>
              </a:rPr>
              <a:t>Vitalik</a:t>
            </a:r>
            <a:r>
              <a:rPr lang="en-US" sz="1050" dirty="0">
                <a:solidFill>
                  <a:schemeClr val="tx1"/>
                </a:solidFill>
                <a:latin typeface="Weibei SC" panose="03000800000000000000" pitchFamily="66" charset="-128"/>
                <a:ea typeface="Weibei SC" panose="03000800000000000000" pitchFamily="66" charset="-128"/>
              </a:rPr>
              <a:t> </a:t>
            </a:r>
            <a:r>
              <a:rPr lang="en-US" sz="1050" dirty="0" err="1">
                <a:solidFill>
                  <a:schemeClr val="tx1"/>
                </a:solidFill>
                <a:latin typeface="Weibei SC" panose="03000800000000000000" pitchFamily="66" charset="-128"/>
                <a:ea typeface="Weibei SC" panose="03000800000000000000" pitchFamily="66" charset="-128"/>
              </a:rPr>
              <a:t>Buterin</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7831707" y="3707561"/>
            <a:ext cx="884959" cy="1012353"/>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dirty="0">
                <a:solidFill>
                  <a:schemeClr val="tx1"/>
                </a:solidFill>
                <a:latin typeface="Weibei SC" panose="03000800000000000000" pitchFamily="66" charset="-128"/>
                <a:ea typeface="Weibei SC" panose="03000800000000000000" pitchFamily="66" charset="-128"/>
              </a:rPr>
              <a:t>牛顿项目白皮书</a:t>
            </a:r>
            <a:endParaRPr lang="en-US" altLang="zh-CN" sz="1050" dirty="0">
              <a:solidFill>
                <a:schemeClr val="tx1"/>
              </a:solidFill>
              <a:latin typeface="Weibei SC" panose="03000800000000000000" pitchFamily="66" charset="-128"/>
              <a:ea typeface="Weibei SC" panose="03000800000000000000" pitchFamily="66" charset="-128"/>
            </a:endParaRPr>
          </a:p>
          <a:p>
            <a:pPr algn="ctr"/>
            <a:r>
              <a:rPr lang="zh-CN" altLang="en-US" sz="1050" dirty="0">
                <a:solidFill>
                  <a:schemeClr val="tx1"/>
                </a:solidFill>
                <a:latin typeface="Weibei SC" panose="03000800000000000000" pitchFamily="66" charset="-128"/>
                <a:ea typeface="Weibei SC" panose="03000800000000000000" pitchFamily="66" charset="-128"/>
              </a:rPr>
              <a:t>徐继哲</a:t>
            </a:r>
            <a:endParaRPr lang="en-US" sz="1050" dirty="0">
              <a:solidFill>
                <a:schemeClr val="tx1"/>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114245EF-2774-7C45-977F-EED22AEBC2CC}"/>
              </a:ext>
            </a:extLst>
          </p:cNvPr>
          <p:cNvSpPr>
            <a:spLocks noGrp="1"/>
          </p:cNvSpPr>
          <p:nvPr>
            <p:ph type="sldNum" sz="quarter" idx="12"/>
          </p:nvPr>
        </p:nvSpPr>
        <p:spPr/>
        <p:txBody>
          <a:bodyPr/>
          <a:lstStyle/>
          <a:p>
            <a:fld id="{713C7D3C-22D2-7449-8935-5F36E8921380}" type="slidenum">
              <a:rPr lang="en-US" smtClean="0"/>
              <a:pPr/>
              <a:t>30</a:t>
            </a:fld>
            <a:endParaRPr lang="en-US" dirty="0"/>
          </a:p>
        </p:txBody>
      </p:sp>
    </p:spTree>
    <p:extLst>
      <p:ext uri="{BB962C8B-B14F-4D97-AF65-F5344CB8AC3E}">
        <p14:creationId xmlns:p14="http://schemas.microsoft.com/office/powerpoint/2010/main" val="1062183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srcRect/>
          <a:stretch>
            <a:fillRect/>
          </a:stretch>
        </p:blipFill>
        <p:spPr bwMode="auto">
          <a:xfrm>
            <a:off x="7262977" y="1063229"/>
            <a:ext cx="1437519" cy="21803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97742" y="4553366"/>
            <a:ext cx="4568879" cy="253916"/>
          </a:xfrm>
          <a:prstGeom prst="rect">
            <a:avLst/>
          </a:prstGeom>
          <a:noFill/>
        </p:spPr>
        <p:txBody>
          <a:bodyPr wrap="none" rtlCol="0">
            <a:spAutoFit/>
          </a:bodyPr>
          <a:lstStyle/>
          <a:p>
            <a:r>
              <a:rPr lang="en-US" sz="1050" dirty="0">
                <a:solidFill>
                  <a:schemeClr val="tx1"/>
                </a:solidFill>
              </a:rPr>
              <a:t>https://</a:t>
            </a:r>
            <a:r>
              <a:rPr lang="en-US" sz="1050" dirty="0" err="1">
                <a:solidFill>
                  <a:schemeClr val="tx1"/>
                </a:solidFill>
              </a:rPr>
              <a:t>maaw.info</a:t>
            </a:r>
            <a:r>
              <a:rPr lang="en-US" sz="1050" dirty="0">
                <a:solidFill>
                  <a:schemeClr val="tx1"/>
                </a:solidFill>
              </a:rPr>
              <a:t>/</a:t>
            </a:r>
            <a:r>
              <a:rPr lang="en-US" sz="1050" dirty="0" err="1">
                <a:solidFill>
                  <a:schemeClr val="tx1"/>
                </a:solidFill>
              </a:rPr>
              <a:t>ArticleSummaries</a:t>
            </a:r>
            <a:r>
              <a:rPr lang="en-US" sz="1050"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2911400" y="1071780"/>
            <a:ext cx="4155609" cy="32230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20819" y="1710043"/>
            <a:ext cx="2574391" cy="19307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93" y="3759692"/>
            <a:ext cx="3050836" cy="276999"/>
          </a:xfrm>
          <a:prstGeom prst="rect">
            <a:avLst/>
          </a:prstGeom>
          <a:noFill/>
        </p:spPr>
        <p:txBody>
          <a:bodyPr wrap="none" rtlCol="0">
            <a:spAutoFit/>
          </a:bodyPr>
          <a:lstStyle/>
          <a:p>
            <a:pPr algn="ctr"/>
            <a:r>
              <a:rPr lang="en-US" sz="1200" dirty="0">
                <a:solidFill>
                  <a:schemeClr val="tx1"/>
                </a:solidFill>
              </a:rPr>
              <a:t>https://</a:t>
            </a:r>
            <a:r>
              <a:rPr lang="en-US" sz="1200" dirty="0" err="1">
                <a:solidFill>
                  <a:schemeClr val="tx1"/>
                </a:solidFill>
              </a:rPr>
              <a:t>en.wikipedia.org</a:t>
            </a:r>
            <a:r>
              <a:rPr lang="en-US" sz="1200" dirty="0">
                <a:solidFill>
                  <a:schemeClr val="tx1"/>
                </a:solidFill>
              </a:rPr>
              <a:t>/wiki/</a:t>
            </a:r>
            <a:r>
              <a:rPr lang="en-US" sz="1200" dirty="0" err="1">
                <a:solidFill>
                  <a:schemeClr val="tx1"/>
                </a:solidFill>
              </a:rPr>
              <a:t>Strategy_map</a:t>
            </a:r>
          </a:p>
        </p:txBody>
      </p:sp>
      <p:sp>
        <p:nvSpPr>
          <p:cNvPr id="7" name="TextBox 6"/>
          <p:cNvSpPr txBox="1"/>
          <p:nvPr/>
        </p:nvSpPr>
        <p:spPr>
          <a:xfrm>
            <a:off x="213428" y="1054353"/>
            <a:ext cx="2589170" cy="638573"/>
          </a:xfrm>
          <a:prstGeom prst="rect">
            <a:avLst/>
          </a:prstGeom>
          <a:noFill/>
        </p:spPr>
        <p:txBody>
          <a:bodyPr wrap="none" rtlCol="0">
            <a:spAutoFit/>
          </a:bodyPr>
          <a:lstStyle/>
          <a:p>
            <a:pPr algn="ctr">
              <a:lnSpc>
                <a:spcPct val="150000"/>
              </a:lnSpc>
            </a:pPr>
            <a:r>
              <a:rPr lang="en-US" sz="2700" spc="225" dirty="0">
                <a:solidFill>
                  <a:schemeClr val="tx1"/>
                </a:solidFill>
              </a:rPr>
              <a:t>Strategy Map</a:t>
            </a:r>
          </a:p>
        </p:txBody>
      </p:sp>
      <p:sp>
        <p:nvSpPr>
          <p:cNvPr id="4" name="Slide Number Placeholder 3">
            <a:extLst>
              <a:ext uri="{FF2B5EF4-FFF2-40B4-BE49-F238E27FC236}">
                <a16:creationId xmlns:a16="http://schemas.microsoft.com/office/drawing/2014/main" id="{7D975ADF-9DB9-3D46-8A7C-6D4205AD80A3}"/>
              </a:ext>
            </a:extLst>
          </p:cNvPr>
          <p:cNvSpPr>
            <a:spLocks noGrp="1"/>
          </p:cNvSpPr>
          <p:nvPr>
            <p:ph type="sldNum" sz="quarter" idx="12"/>
          </p:nvPr>
        </p:nvSpPr>
        <p:spPr/>
        <p:txBody>
          <a:bodyPr/>
          <a:lstStyle/>
          <a:p>
            <a:fld id="{713C7D3C-22D2-7449-8935-5F36E8921380}" type="slidenum">
              <a:rPr lang="en-US" smtClean="0"/>
              <a:pPr/>
              <a:t>31</a:t>
            </a:fld>
            <a:endParaRPr lang="en-US" dirty="0"/>
          </a:p>
        </p:txBody>
      </p:sp>
    </p:spTree>
    <p:extLst>
      <p:ext uri="{BB962C8B-B14F-4D97-AF65-F5344CB8AC3E}">
        <p14:creationId xmlns:p14="http://schemas.microsoft.com/office/powerpoint/2010/main" val="979321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 &amp; Key Results (OKRs)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2811293"/>
            <a:ext cx="3837000" cy="1607881"/>
          </a:xfrm>
        </p:spPr>
        <p:txBody>
          <a:bodyPr/>
          <a:lstStyle/>
          <a:p>
            <a:pPr marL="114300" indent="0" algn="ctr">
              <a:buNone/>
            </a:pPr>
            <a:r>
              <a:rPr lang="en-TW" dirty="0">
                <a:latin typeface="Arial Rounded MT Bold" panose="020F0704030504030204" pitchFamily="34" charset="77"/>
              </a:rPr>
              <a:t>Key Results</a:t>
            </a:r>
          </a:p>
          <a:p>
            <a:pPr marL="114300" indent="0" algn="ctr">
              <a:buNone/>
            </a:pPr>
            <a:r>
              <a:rPr lang="en-TW" sz="1600" dirty="0">
                <a:latin typeface="Arial Rounded MT Bold" panose="020F0704030504030204" pitchFamily="34" charset="77"/>
              </a:rPr>
              <a:t>A statement that measures </a:t>
            </a:r>
          </a:p>
          <a:p>
            <a:pPr marL="114300" indent="0" algn="ctr">
              <a:buNone/>
            </a:pPr>
            <a:r>
              <a:rPr lang="en-US" sz="1600" dirty="0">
                <a:latin typeface="Arial Rounded MT Bold" panose="020F0704030504030204" pitchFamily="34" charset="77"/>
              </a:rPr>
              <a:t>A</a:t>
            </a:r>
            <a:r>
              <a:rPr lang="en-TW" sz="1600" dirty="0">
                <a:latin typeface="Arial Rounded MT Bold" panose="020F0704030504030204" pitchFamily="34" charset="77"/>
              </a:rPr>
              <a:t>chievement of a given objective</a:t>
            </a: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2826211"/>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TW" dirty="0">
                <a:latin typeface="Arial Rounded MT Bold" panose="020F0704030504030204" pitchFamily="34" charset="77"/>
              </a:rPr>
              <a:t>Objectives</a:t>
            </a:r>
          </a:p>
          <a:p>
            <a:pPr marL="114300" indent="0" algn="ctr">
              <a:buFont typeface="Arial"/>
              <a:buNone/>
            </a:pPr>
            <a:r>
              <a:rPr lang="en-TW" sz="1600" dirty="0">
                <a:latin typeface="Arial Rounded MT Bold" panose="020F0704030504030204" pitchFamily="34" charset="77"/>
              </a:rPr>
              <a:t>A statement of a broad goal,</a:t>
            </a:r>
          </a:p>
          <a:p>
            <a:pPr marL="114300" indent="0" algn="ctr">
              <a:buFont typeface="Arial"/>
              <a:buNone/>
            </a:pPr>
            <a:r>
              <a:rPr lang="en-US" sz="1600" dirty="0">
                <a:latin typeface="Arial Rounded MT Bold" panose="020F0704030504030204" pitchFamily="34" charset="77"/>
              </a:rPr>
              <a:t>Usually qualitative in nature.</a:t>
            </a:r>
            <a:endParaRPr lang="en-TW" sz="1600" dirty="0">
              <a:latin typeface="Arial Rounded MT Bold" panose="020F0704030504030204" pitchFamily="34" charset="77"/>
            </a:endParaRPr>
          </a:p>
        </p:txBody>
      </p:sp>
      <p:pic>
        <p:nvPicPr>
          <p:cNvPr id="1025" name="Picture 1" descr="Inspection list, checklist, target list, agenda list, todo list icon">
            <a:extLst>
              <a:ext uri="{FF2B5EF4-FFF2-40B4-BE49-F238E27FC236}">
                <a16:creationId xmlns:a16="http://schemas.microsoft.com/office/drawing/2014/main" id="{B3BAD6FD-1547-E546-9764-D8E591D02DF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4023" r="13834" b="1314"/>
          <a:stretch/>
        </p:blipFill>
        <p:spPr bwMode="auto">
          <a:xfrm>
            <a:off x="6298388" y="1470869"/>
            <a:ext cx="1259316" cy="17226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hlinkClick r:id="rId4"/>
            <a:extLst>
              <a:ext uri="{FF2B5EF4-FFF2-40B4-BE49-F238E27FC236}">
                <a16:creationId xmlns:a16="http://schemas.microsoft.com/office/drawing/2014/main" id="{F64AFA9C-1799-7F43-AA28-91E88740587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72376" y="1411395"/>
            <a:ext cx="1603137" cy="1607880"/>
          </a:xfrm>
          <a:prstGeom prst="rect">
            <a:avLst/>
          </a:prstGeom>
        </p:spPr>
      </p:pic>
    </p:spTree>
    <p:extLst>
      <p:ext uri="{BB962C8B-B14F-4D97-AF65-F5344CB8AC3E}">
        <p14:creationId xmlns:p14="http://schemas.microsoft.com/office/powerpoint/2010/main" val="2216502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state objectives on paper?</a:t>
            </a:r>
          </a:p>
          <a:p>
            <a:pPr lvl="1" indent="-342900">
              <a:buSzPts val="1800"/>
              <a:buFont typeface="Arial"/>
              <a:buChar char="●"/>
            </a:pPr>
            <a:r>
              <a:rPr lang="en-US" dirty="0">
                <a:solidFill>
                  <a:schemeClr val="tx1"/>
                </a:solidFill>
              </a:rPr>
              <a:t>Accentuate objectives in prescribed contexts</a:t>
            </a:r>
          </a:p>
          <a:p>
            <a:pPr lvl="1" indent="-342900">
              <a:buSzPts val="1800"/>
              <a:buFont typeface="Arial"/>
              <a:buChar char="●"/>
            </a:pPr>
            <a:r>
              <a:rPr lang="en-US" dirty="0">
                <a:solidFill>
                  <a:schemeClr val="tx1"/>
                </a:solidFill>
              </a:rPr>
              <a:t>Define roles not persons</a:t>
            </a:r>
          </a:p>
          <a:p>
            <a:pPr lvl="1" indent="-342900">
              <a:buSzPts val="1800"/>
              <a:buFont typeface="Arial"/>
              <a:buChar char="●"/>
            </a:pPr>
            <a:r>
              <a:rPr lang="en-US" dirty="0">
                <a:solidFill>
                  <a:schemeClr val="tx1"/>
                </a:solidFill>
              </a:rPr>
              <a:t>Objective law enforcement</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Why specify key results?</a:t>
            </a:r>
          </a:p>
          <a:p>
            <a:pPr lvl="1" indent="-342900">
              <a:buSzPts val="1800"/>
              <a:buFont typeface="Arial"/>
              <a:buChar char="●"/>
            </a:pPr>
            <a:r>
              <a:rPr lang="en-US" dirty="0">
                <a:solidFill>
                  <a:schemeClr val="bg1"/>
                </a:solidFill>
              </a:rPr>
              <a:t>Make explicit targets to orient actions</a:t>
            </a:r>
          </a:p>
          <a:p>
            <a:pPr lvl="1" indent="-342900">
              <a:buSzPts val="1800"/>
              <a:buFont typeface="Arial"/>
              <a:buChar char="●"/>
            </a:pPr>
            <a:r>
              <a:rPr lang="en-US" dirty="0">
                <a:solidFill>
                  <a:schemeClr val="bg1"/>
                </a:solidFill>
              </a:rPr>
              <a:t>Assign responsibilities to persons</a:t>
            </a:r>
          </a:p>
          <a:p>
            <a:pPr lvl="1" indent="-342900">
              <a:buSzPts val="1800"/>
              <a:buFont typeface="Arial"/>
              <a:buChar char="●"/>
            </a:pPr>
            <a:r>
              <a:rPr lang="en-US" dirty="0">
                <a:solidFill>
                  <a:schemeClr val="bg1"/>
                </a:solidFill>
              </a:rPr>
              <a:t>Fairness in Rewards/Punishment</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556004"/>
            <a:ext cx="3278462" cy="523220"/>
          </a:xfrm>
          <a:prstGeom prst="rect">
            <a:avLst/>
          </a:prstGeom>
          <a:noFill/>
        </p:spPr>
        <p:txBody>
          <a:bodyPr wrap="none" rtlCol="0">
            <a:spAutoFit/>
          </a:bodyPr>
          <a:lstStyle/>
          <a:p>
            <a:r>
              <a:rPr lang="en-US" dirty="0">
                <a:solidFill>
                  <a:srgbClr val="FF0000"/>
                </a:solidFill>
              </a:rPr>
              <a:t>Namespace (Data Asset) Management</a:t>
            </a:r>
          </a:p>
          <a:p>
            <a:endParaRPr lang="en-TW" dirty="0"/>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533793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04A0AEC2-2E43-8A47-BD05-F17437A42B93}"/>
              </a:ext>
            </a:extLst>
          </p:cNvPr>
          <p:cNvGrpSpPr/>
          <p:nvPr/>
        </p:nvGrpSpPr>
        <p:grpSpPr>
          <a:xfrm>
            <a:off x="4137453" y="1346760"/>
            <a:ext cx="381058" cy="3435550"/>
            <a:chOff x="4137453" y="692776"/>
            <a:chExt cx="381058" cy="3435550"/>
          </a:xfrm>
        </p:grpSpPr>
        <p:sp>
          <p:nvSpPr>
            <p:cNvPr id="131" name="Rectangle 130">
              <a:extLst>
                <a:ext uri="{FF2B5EF4-FFF2-40B4-BE49-F238E27FC236}">
                  <a16:creationId xmlns:a16="http://schemas.microsoft.com/office/drawing/2014/main" id="{12A57CD4-64DD-1140-885C-C0A2B1981453}"/>
                </a:ext>
              </a:extLst>
            </p:cNvPr>
            <p:cNvSpPr/>
            <p:nvPr/>
          </p:nvSpPr>
          <p:spPr>
            <a:xfrm>
              <a:off x="4248035" y="3910612"/>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2" name="Straight Connector 131">
              <a:extLst>
                <a:ext uri="{FF2B5EF4-FFF2-40B4-BE49-F238E27FC236}">
                  <a16:creationId xmlns:a16="http://schemas.microsoft.com/office/drawing/2014/main" id="{319A3546-A81B-E547-A9F8-0B6F0F59DEA4}"/>
                </a:ext>
              </a:extLst>
            </p:cNvPr>
            <p:cNvCxnSpPr>
              <a:cxnSpLocks/>
              <a:stCxn id="130" idx="4"/>
              <a:endCxn id="131" idx="0"/>
            </p:cNvCxnSpPr>
            <p:nvPr/>
          </p:nvCxnSpPr>
          <p:spPr>
            <a:xfrm flipH="1">
              <a:off x="4326534" y="1026749"/>
              <a:ext cx="1448" cy="288386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0" name="Oval 129">
              <a:extLst>
                <a:ext uri="{FF2B5EF4-FFF2-40B4-BE49-F238E27FC236}">
                  <a16:creationId xmlns:a16="http://schemas.microsoft.com/office/drawing/2014/main" id="{0552D14B-BA8F-2149-AB99-649CE6EF4F52}"/>
                </a:ext>
              </a:extLst>
            </p:cNvPr>
            <p:cNvSpPr/>
            <p:nvPr/>
          </p:nvSpPr>
          <p:spPr>
            <a:xfrm>
              <a:off x="4137453" y="692776"/>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cxnSp>
        <p:nvCxnSpPr>
          <p:cNvPr id="83" name="Straight Connector 82">
            <a:extLst>
              <a:ext uri="{FF2B5EF4-FFF2-40B4-BE49-F238E27FC236}">
                <a16:creationId xmlns:a16="http://schemas.microsoft.com/office/drawing/2014/main" id="{79ACECE6-ADE4-EB4C-90E1-2E9F697A1A03}"/>
              </a:ext>
            </a:extLst>
          </p:cNvPr>
          <p:cNvCxnSpPr>
            <a:cxnSpLocks/>
          </p:cNvCxnSpPr>
          <p:nvPr/>
        </p:nvCxnSpPr>
        <p:spPr>
          <a:xfrm flipV="1">
            <a:off x="0" y="3637397"/>
            <a:ext cx="9144000" cy="35773"/>
          </a:xfrm>
          <a:prstGeom prst="line">
            <a:avLst/>
          </a:prstGeom>
          <a:noFill/>
          <a:ln w="63500" cap="flat">
            <a:solidFill>
              <a:schemeClr val="bg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1" name="Spacetime properties of Consciousness"/>
          <p:cNvSpPr txBox="1">
            <a:spLocks noGrp="1"/>
          </p:cNvSpPr>
          <p:nvPr>
            <p:ph type="title"/>
          </p:nvPr>
        </p:nvSpPr>
        <p:spPr>
          <a:xfrm>
            <a:off x="1850907" y="276911"/>
            <a:ext cx="5878856" cy="946201"/>
          </a:xfrm>
          <a:prstGeom prst="rect">
            <a:avLst/>
          </a:prstGeom>
        </p:spPr>
        <p:txBody>
          <a:bodyPr/>
          <a:lstStyle/>
          <a:p>
            <a:r>
              <a:rPr lang="en-US" dirty="0"/>
              <a:t>Git Being the Process Organization Model</a:t>
            </a:r>
            <a:br>
              <a:rPr lang="en-US" dirty="0"/>
            </a:br>
            <a:r>
              <a:rPr lang="en-US" dirty="0">
                <a:solidFill>
                  <a:srgbClr val="FF0000"/>
                </a:solidFill>
              </a:rPr>
              <a:t>Preserve Event Ordering Information</a:t>
            </a:r>
            <a:endParaRPr dirty="0">
              <a:solidFill>
                <a:srgbClr val="FF0000"/>
              </a:solidFill>
            </a:endParaRPr>
          </a:p>
        </p:txBody>
      </p:sp>
      <p:grpSp>
        <p:nvGrpSpPr>
          <p:cNvPr id="7" name="Group 103">
            <a:extLst>
              <a:ext uri="{FF2B5EF4-FFF2-40B4-BE49-F238E27FC236}">
                <a16:creationId xmlns:a16="http://schemas.microsoft.com/office/drawing/2014/main" id="{C0CE95CD-33FC-C047-B8C3-ABDAE896717E}"/>
              </a:ext>
            </a:extLst>
          </p:cNvPr>
          <p:cNvGrpSpPr/>
          <p:nvPr/>
        </p:nvGrpSpPr>
        <p:grpSpPr>
          <a:xfrm>
            <a:off x="97143" y="2909711"/>
            <a:ext cx="1553483" cy="1515467"/>
            <a:chOff x="1820292" y="2566185"/>
            <a:chExt cx="1818258" cy="1818258"/>
          </a:xfrm>
          <a:noFill/>
        </p:grpSpPr>
        <p:sp>
          <p:nvSpPr>
            <p:cNvPr id="8" name="Oval 104">
              <a:extLst>
                <a:ext uri="{FF2B5EF4-FFF2-40B4-BE49-F238E27FC236}">
                  <a16:creationId xmlns:a16="http://schemas.microsoft.com/office/drawing/2014/main" id="{9DD9504D-92CE-044B-8C39-1D2242AAC66B}"/>
                </a:ext>
              </a:extLst>
            </p:cNvPr>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Normal Science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(commit)</a:t>
              </a:r>
            </a:p>
          </p:txBody>
        </p:sp>
        <p:sp>
          <p:nvSpPr>
            <p:cNvPr id="9" name="Oval 105">
              <a:extLst>
                <a:ext uri="{FF2B5EF4-FFF2-40B4-BE49-F238E27FC236}">
                  <a16:creationId xmlns:a16="http://schemas.microsoft.com/office/drawing/2014/main" id="{4818D678-ACA4-2448-ACAC-421647BE21FB}"/>
                </a:ext>
              </a:extLst>
            </p:cNvPr>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0" name="Group 100">
            <a:extLst>
              <a:ext uri="{FF2B5EF4-FFF2-40B4-BE49-F238E27FC236}">
                <a16:creationId xmlns:a16="http://schemas.microsoft.com/office/drawing/2014/main" id="{BCF881E7-D243-8846-9172-131D276415C2}"/>
              </a:ext>
            </a:extLst>
          </p:cNvPr>
          <p:cNvGrpSpPr/>
          <p:nvPr/>
        </p:nvGrpSpPr>
        <p:grpSpPr>
          <a:xfrm>
            <a:off x="1859059" y="2877374"/>
            <a:ext cx="1512000" cy="1512000"/>
            <a:chOff x="1820292" y="2428401"/>
            <a:chExt cx="1818258" cy="1818258"/>
          </a:xfrm>
          <a:noFill/>
        </p:grpSpPr>
        <p:sp>
          <p:nvSpPr>
            <p:cNvPr id="11" name="Oval 101">
              <a:extLst>
                <a:ext uri="{FF2B5EF4-FFF2-40B4-BE49-F238E27FC236}">
                  <a16:creationId xmlns:a16="http://schemas.microsoft.com/office/drawing/2014/main" id="{9C557010-01CF-E840-A160-1D3AFFB2C21A}"/>
                </a:ext>
              </a:extLst>
            </p:cNvPr>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Drift</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(build)</a:t>
              </a:r>
            </a:p>
          </p:txBody>
        </p:sp>
        <p:sp>
          <p:nvSpPr>
            <p:cNvPr id="12" name="Oval 102">
              <a:extLst>
                <a:ext uri="{FF2B5EF4-FFF2-40B4-BE49-F238E27FC236}">
                  <a16:creationId xmlns:a16="http://schemas.microsoft.com/office/drawing/2014/main" id="{0D9338D4-6583-0341-A2D0-4E6C0C5973D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3" name="Group 106">
            <a:extLst>
              <a:ext uri="{FF2B5EF4-FFF2-40B4-BE49-F238E27FC236}">
                <a16:creationId xmlns:a16="http://schemas.microsoft.com/office/drawing/2014/main" id="{811B62B9-4AB3-B448-BE99-4BFEB2B47CE5}"/>
              </a:ext>
            </a:extLst>
          </p:cNvPr>
          <p:cNvGrpSpPr/>
          <p:nvPr/>
        </p:nvGrpSpPr>
        <p:grpSpPr>
          <a:xfrm>
            <a:off x="3672738" y="2877373"/>
            <a:ext cx="1512000" cy="1512000"/>
            <a:chOff x="1820291" y="2566185"/>
            <a:chExt cx="1866776" cy="1818258"/>
          </a:xfrm>
          <a:noFill/>
        </p:grpSpPr>
        <p:sp>
          <p:nvSpPr>
            <p:cNvPr id="14" name="Oval 107">
              <a:extLst>
                <a:ext uri="{FF2B5EF4-FFF2-40B4-BE49-F238E27FC236}">
                  <a16:creationId xmlns:a16="http://schemas.microsoft.com/office/drawing/2014/main" id="{468D54E3-E665-4E46-A828-F5A394808034}"/>
                </a:ext>
              </a:extLst>
            </p:cNvPr>
            <p:cNvSpPr/>
            <p:nvPr/>
          </p:nvSpPr>
          <p:spPr>
            <a:xfrm>
              <a:off x="1820291" y="2566185"/>
              <a:ext cx="1866776"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Crisis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(test)</a:t>
              </a: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sp>
          <p:nvSpPr>
            <p:cNvPr id="15" name="Oval 108">
              <a:extLst>
                <a:ext uri="{FF2B5EF4-FFF2-40B4-BE49-F238E27FC236}">
                  <a16:creationId xmlns:a16="http://schemas.microsoft.com/office/drawing/2014/main" id="{129A2930-D0CC-4448-A963-C6D64916C4DD}"/>
                </a:ext>
              </a:extLst>
            </p:cNvPr>
            <p:cNvSpPr/>
            <p:nvPr/>
          </p:nvSpPr>
          <p:spPr>
            <a:xfrm>
              <a:off x="1937368" y="2661232"/>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16" name="Group 109">
            <a:extLst>
              <a:ext uri="{FF2B5EF4-FFF2-40B4-BE49-F238E27FC236}">
                <a16:creationId xmlns:a16="http://schemas.microsoft.com/office/drawing/2014/main" id="{40BE20C2-EFAC-4F49-BDB9-515C01E789FF}"/>
              </a:ext>
            </a:extLst>
          </p:cNvPr>
          <p:cNvGrpSpPr/>
          <p:nvPr/>
        </p:nvGrpSpPr>
        <p:grpSpPr>
          <a:xfrm>
            <a:off x="5460655" y="2890203"/>
            <a:ext cx="1512000" cy="1512000"/>
            <a:chOff x="1820292" y="2428401"/>
            <a:chExt cx="1818258" cy="1818258"/>
          </a:xfrm>
          <a:noFill/>
        </p:grpSpPr>
        <p:sp>
          <p:nvSpPr>
            <p:cNvPr id="17" name="Oval 110">
              <a:extLst>
                <a:ext uri="{FF2B5EF4-FFF2-40B4-BE49-F238E27FC236}">
                  <a16:creationId xmlns:a16="http://schemas.microsoft.com/office/drawing/2014/main" id="{0BF8D636-37DB-9144-BBA9-13BE7FA29AD1}"/>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Model Revolution</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(stage)</a:t>
              </a:r>
            </a:p>
          </p:txBody>
        </p:sp>
        <p:sp>
          <p:nvSpPr>
            <p:cNvPr id="18" name="Oval 111">
              <a:extLst>
                <a:ext uri="{FF2B5EF4-FFF2-40B4-BE49-F238E27FC236}">
                  <a16:creationId xmlns:a16="http://schemas.microsoft.com/office/drawing/2014/main" id="{4246509E-929D-4A48-B3D4-30017ECCB23E}"/>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28" name="Group 109">
            <a:extLst>
              <a:ext uri="{FF2B5EF4-FFF2-40B4-BE49-F238E27FC236}">
                <a16:creationId xmlns:a16="http://schemas.microsoft.com/office/drawing/2014/main" id="{99E51211-4953-A245-BF60-98996B83F250}"/>
              </a:ext>
            </a:extLst>
          </p:cNvPr>
          <p:cNvGrpSpPr/>
          <p:nvPr/>
        </p:nvGrpSpPr>
        <p:grpSpPr>
          <a:xfrm>
            <a:off x="7175004" y="2881397"/>
            <a:ext cx="1512000" cy="1512000"/>
            <a:chOff x="1820292" y="2428401"/>
            <a:chExt cx="1818258" cy="1818258"/>
          </a:xfrm>
          <a:noFill/>
        </p:grpSpPr>
        <p:sp>
          <p:nvSpPr>
            <p:cNvPr id="29" name="Oval 110">
              <a:extLst>
                <a:ext uri="{FF2B5EF4-FFF2-40B4-BE49-F238E27FC236}">
                  <a16:creationId xmlns:a16="http://schemas.microsoft.com/office/drawing/2014/main" id="{18001011-FA00-2A4D-8762-B8F706684BF8}"/>
                </a:ext>
              </a:extLst>
            </p:cNvPr>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Paradigm Change</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rPr>
                <a:t>(deploy)</a:t>
              </a:r>
            </a:p>
          </p:txBody>
        </p:sp>
        <p:sp>
          <p:nvSpPr>
            <p:cNvPr id="30" name="Oval 111">
              <a:extLst>
                <a:ext uri="{FF2B5EF4-FFF2-40B4-BE49-F238E27FC236}">
                  <a16:creationId xmlns:a16="http://schemas.microsoft.com/office/drawing/2014/main" id="{595B8065-9038-A24B-BACF-15AA847988E5}"/>
                </a:ext>
              </a:extLst>
            </p:cNvPr>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AAFFEE"/>
                </a:solidFill>
                <a:effectLst/>
                <a:uLnTx/>
                <a:uFillTx/>
                <a:latin typeface="Century Gothic" panose="020B0502020202020204" pitchFamily="34" charset="0"/>
                <a:ea typeface="Adobe 繁黑體 Std B"/>
                <a:cs typeface="Adobe 繁黑體 Std B"/>
                <a:sym typeface="Arial"/>
              </a:endParaRPr>
            </a:p>
          </p:txBody>
        </p:sp>
      </p:grpSp>
      <p:grpSp>
        <p:nvGrpSpPr>
          <p:cNvPr id="344" name="Group 343">
            <a:extLst>
              <a:ext uri="{FF2B5EF4-FFF2-40B4-BE49-F238E27FC236}">
                <a16:creationId xmlns:a16="http://schemas.microsoft.com/office/drawing/2014/main" id="{F325A2DE-D51B-5847-8F54-C8C70925DCA1}"/>
              </a:ext>
            </a:extLst>
          </p:cNvPr>
          <p:cNvGrpSpPr/>
          <p:nvPr/>
        </p:nvGrpSpPr>
        <p:grpSpPr>
          <a:xfrm>
            <a:off x="544124" y="1516885"/>
            <a:ext cx="3017682" cy="652683"/>
            <a:chOff x="544124" y="862901"/>
            <a:chExt cx="3017682" cy="652683"/>
          </a:xfrm>
        </p:grpSpPr>
        <p:cxnSp>
          <p:nvCxnSpPr>
            <p:cNvPr id="56" name="Straight Connector 55">
              <a:extLst>
                <a:ext uri="{FF2B5EF4-FFF2-40B4-BE49-F238E27FC236}">
                  <a16:creationId xmlns:a16="http://schemas.microsoft.com/office/drawing/2014/main" id="{276F6883-B1E4-C441-ACD9-BB0FE507ED4F}"/>
                </a:ext>
              </a:extLst>
            </p:cNvPr>
            <p:cNvCxnSpPr>
              <a:cxnSpLocks/>
            </p:cNvCxnSpPr>
            <p:nvPr/>
          </p:nvCxnSpPr>
          <p:spPr>
            <a:xfrm flipV="1">
              <a:off x="544124" y="1176849"/>
              <a:ext cx="431557" cy="33873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723494CF-2E1D-4444-8074-CF81B49A657F}"/>
                </a:ext>
              </a:extLst>
            </p:cNvPr>
            <p:cNvCxnSpPr>
              <a:cxnSpLocks/>
            </p:cNvCxnSpPr>
            <p:nvPr/>
          </p:nvCxnSpPr>
          <p:spPr>
            <a:xfrm flipV="1">
              <a:off x="975681" y="1161767"/>
              <a:ext cx="2308250" cy="9000"/>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1" name="Straight Connector 70">
              <a:extLst>
                <a:ext uri="{FF2B5EF4-FFF2-40B4-BE49-F238E27FC236}">
                  <a16:creationId xmlns:a16="http://schemas.microsoft.com/office/drawing/2014/main" id="{53BDA1BF-AB69-2847-AC78-9268423F2AA9}"/>
                </a:ext>
              </a:extLst>
            </p:cNvPr>
            <p:cNvCxnSpPr>
              <a:cxnSpLocks/>
            </p:cNvCxnSpPr>
            <p:nvPr/>
          </p:nvCxnSpPr>
          <p:spPr>
            <a:xfrm flipV="1">
              <a:off x="3283931" y="862901"/>
              <a:ext cx="277875" cy="298865"/>
            </a:xfrm>
            <a:prstGeom prst="line">
              <a:avLst/>
            </a:prstGeom>
            <a:noFill/>
            <a:ln w="25400" cap="flat">
              <a:solidFill>
                <a:srgbClr val="FFFF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1" name="Oval 340">
              <a:extLst>
                <a:ext uri="{FF2B5EF4-FFF2-40B4-BE49-F238E27FC236}">
                  <a16:creationId xmlns:a16="http://schemas.microsoft.com/office/drawing/2014/main" id="{FC785C63-768B-7245-996B-2ACD1537BBE8}"/>
                </a:ext>
              </a:extLst>
            </p:cNvPr>
            <p:cNvSpPr/>
            <p:nvPr/>
          </p:nvSpPr>
          <p:spPr>
            <a:xfrm>
              <a:off x="836372" y="1064469"/>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9" name="Oval 98">
              <a:extLst>
                <a:ext uri="{FF2B5EF4-FFF2-40B4-BE49-F238E27FC236}">
                  <a16:creationId xmlns:a16="http://schemas.microsoft.com/office/drawing/2014/main" id="{0CC36719-C893-E940-9A93-857B0D8542B2}"/>
                </a:ext>
              </a:extLst>
            </p:cNvPr>
            <p:cNvSpPr/>
            <p:nvPr/>
          </p:nvSpPr>
          <p:spPr>
            <a:xfrm>
              <a:off x="1745351" y="1041748"/>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0" name="Oval 99">
              <a:extLst>
                <a:ext uri="{FF2B5EF4-FFF2-40B4-BE49-F238E27FC236}">
                  <a16:creationId xmlns:a16="http://schemas.microsoft.com/office/drawing/2014/main" id="{6BABA81E-C739-484E-8348-0A5432FEB97B}"/>
                </a:ext>
              </a:extLst>
            </p:cNvPr>
            <p:cNvSpPr/>
            <p:nvPr/>
          </p:nvSpPr>
          <p:spPr>
            <a:xfrm>
              <a:off x="3180018" y="1047467"/>
              <a:ext cx="237600" cy="237600"/>
            </a:xfrm>
            <a:prstGeom prst="ellipse">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3" name="Group 342">
            <a:extLst>
              <a:ext uri="{FF2B5EF4-FFF2-40B4-BE49-F238E27FC236}">
                <a16:creationId xmlns:a16="http://schemas.microsoft.com/office/drawing/2014/main" id="{8B7FFA26-BE82-CC49-80BF-CE2C3E15FA11}"/>
              </a:ext>
            </a:extLst>
          </p:cNvPr>
          <p:cNvGrpSpPr/>
          <p:nvPr/>
        </p:nvGrpSpPr>
        <p:grpSpPr>
          <a:xfrm>
            <a:off x="0" y="1368122"/>
            <a:ext cx="5246787" cy="805220"/>
            <a:chOff x="7625" y="714468"/>
            <a:chExt cx="5246787" cy="805220"/>
          </a:xfrm>
        </p:grpSpPr>
        <p:cxnSp>
          <p:nvCxnSpPr>
            <p:cNvPr id="57" name="Straight Connector 56">
              <a:extLst>
                <a:ext uri="{FF2B5EF4-FFF2-40B4-BE49-F238E27FC236}">
                  <a16:creationId xmlns:a16="http://schemas.microsoft.com/office/drawing/2014/main" id="{9BDA8B88-2406-A04F-8AF2-00CD5E9ECD3E}"/>
                </a:ext>
              </a:extLst>
            </p:cNvPr>
            <p:cNvCxnSpPr>
              <a:cxnSpLocks/>
            </p:cNvCxnSpPr>
            <p:nvPr/>
          </p:nvCxnSpPr>
          <p:spPr>
            <a:xfrm>
              <a:off x="4341509" y="860093"/>
              <a:ext cx="912903" cy="659595"/>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4CBCE7AD-DA47-F24D-91AA-587289C77B3C}"/>
                </a:ext>
              </a:extLst>
            </p:cNvPr>
            <p:cNvCxnSpPr>
              <a:cxnSpLocks/>
            </p:cNvCxnSpPr>
            <p:nvPr/>
          </p:nvCxnSpPr>
          <p:spPr>
            <a:xfrm flipV="1">
              <a:off x="7625" y="825949"/>
              <a:ext cx="584175" cy="473101"/>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9AC5E8A4-C0B1-0840-A627-6859213EA329}"/>
                </a:ext>
              </a:extLst>
            </p:cNvPr>
            <p:cNvCxnSpPr>
              <a:cxnSpLocks/>
            </p:cNvCxnSpPr>
            <p:nvPr/>
          </p:nvCxnSpPr>
          <p:spPr>
            <a:xfrm>
              <a:off x="591800" y="825949"/>
              <a:ext cx="3749709" cy="3882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1" name="Oval 100">
              <a:extLst>
                <a:ext uri="{FF2B5EF4-FFF2-40B4-BE49-F238E27FC236}">
                  <a16:creationId xmlns:a16="http://schemas.microsoft.com/office/drawing/2014/main" id="{7CDBAF53-F3C9-8847-9BDB-A0542604E207}"/>
                </a:ext>
              </a:extLst>
            </p:cNvPr>
            <p:cNvSpPr/>
            <p:nvPr/>
          </p:nvSpPr>
          <p:spPr>
            <a:xfrm>
              <a:off x="475416" y="7191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2" name="Oval 101">
              <a:extLst>
                <a:ext uri="{FF2B5EF4-FFF2-40B4-BE49-F238E27FC236}">
                  <a16:creationId xmlns:a16="http://schemas.microsoft.com/office/drawing/2014/main" id="{35C431A0-CB96-C345-AC01-205C036DC718}"/>
                </a:ext>
              </a:extLst>
            </p:cNvPr>
            <p:cNvSpPr/>
            <p:nvPr/>
          </p:nvSpPr>
          <p:spPr>
            <a:xfrm>
              <a:off x="1946624" y="714468"/>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3" name="Oval 102">
              <a:extLst>
                <a:ext uri="{FF2B5EF4-FFF2-40B4-BE49-F238E27FC236}">
                  <a16:creationId xmlns:a16="http://schemas.microsoft.com/office/drawing/2014/main" id="{0849C0F3-8756-444F-942F-F851CD931E3F}"/>
                </a:ext>
              </a:extLst>
            </p:cNvPr>
            <p:cNvSpPr/>
            <p:nvPr/>
          </p:nvSpPr>
          <p:spPr>
            <a:xfrm>
              <a:off x="3431360" y="71996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04" name="Oval 103">
              <a:extLst>
                <a:ext uri="{FF2B5EF4-FFF2-40B4-BE49-F238E27FC236}">
                  <a16:creationId xmlns:a16="http://schemas.microsoft.com/office/drawing/2014/main" id="{4DEAA0A1-89D7-624F-98C6-867D27966209}"/>
                </a:ext>
              </a:extLst>
            </p:cNvPr>
            <p:cNvSpPr/>
            <p:nvPr/>
          </p:nvSpPr>
          <p:spPr>
            <a:xfrm>
              <a:off x="4222709" y="741293"/>
              <a:ext cx="237600" cy="237600"/>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0" name="Group 339">
            <a:extLst>
              <a:ext uri="{FF2B5EF4-FFF2-40B4-BE49-F238E27FC236}">
                <a16:creationId xmlns:a16="http://schemas.microsoft.com/office/drawing/2014/main" id="{4F3C6FFC-DE0A-6841-B7DB-6AF00B535C7B}"/>
              </a:ext>
            </a:extLst>
          </p:cNvPr>
          <p:cNvGrpSpPr/>
          <p:nvPr/>
        </p:nvGrpSpPr>
        <p:grpSpPr>
          <a:xfrm>
            <a:off x="-8505" y="2038509"/>
            <a:ext cx="7404936" cy="1064315"/>
            <a:chOff x="0" y="1382359"/>
            <a:chExt cx="7404936" cy="1064315"/>
          </a:xfrm>
        </p:grpSpPr>
        <p:cxnSp>
          <p:nvCxnSpPr>
            <p:cNvPr id="4" name="Straight Connector 3">
              <a:extLst>
                <a:ext uri="{FF2B5EF4-FFF2-40B4-BE49-F238E27FC236}">
                  <a16:creationId xmlns:a16="http://schemas.microsoft.com/office/drawing/2014/main" id="{2A14E0F3-6E83-3C45-9372-395BC57027B9}"/>
                </a:ext>
              </a:extLst>
            </p:cNvPr>
            <p:cNvCxnSpPr/>
            <p:nvPr/>
          </p:nvCxnSpPr>
          <p:spPr>
            <a:xfrm>
              <a:off x="0" y="1506583"/>
              <a:ext cx="6226629" cy="0"/>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F90D9268-EEB9-D24A-81DD-F161A434460D}"/>
                </a:ext>
              </a:extLst>
            </p:cNvPr>
            <p:cNvCxnSpPr>
              <a:cxnSpLocks/>
              <a:endCxn id="29" idx="1"/>
            </p:cNvCxnSpPr>
            <p:nvPr/>
          </p:nvCxnSpPr>
          <p:spPr>
            <a:xfrm>
              <a:off x="6255024" y="1513418"/>
              <a:ext cx="1149912" cy="933256"/>
            </a:xfrm>
            <a:prstGeom prst="line">
              <a:avLst/>
            </a:prstGeom>
            <a:noFill/>
            <a:ln w="25400" cap="flat">
              <a:solidFill>
                <a:srgbClr val="C0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34" name="Oval 333">
              <a:extLst>
                <a:ext uri="{FF2B5EF4-FFF2-40B4-BE49-F238E27FC236}">
                  <a16:creationId xmlns:a16="http://schemas.microsoft.com/office/drawing/2014/main" id="{06C6F277-2D9E-3F46-A91D-CFA230F12EF7}"/>
                </a:ext>
              </a:extLst>
            </p:cNvPr>
            <p:cNvSpPr/>
            <p:nvPr/>
          </p:nvSpPr>
          <p:spPr>
            <a:xfrm>
              <a:off x="5142243" y="140518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6" name="Oval 85">
              <a:extLst>
                <a:ext uri="{FF2B5EF4-FFF2-40B4-BE49-F238E27FC236}">
                  <a16:creationId xmlns:a16="http://schemas.microsoft.com/office/drawing/2014/main" id="{2BEC2D6B-E14B-2F4A-998E-E460831FE92A}"/>
                </a:ext>
              </a:extLst>
            </p:cNvPr>
            <p:cNvSpPr/>
            <p:nvPr/>
          </p:nvSpPr>
          <p:spPr>
            <a:xfrm>
              <a:off x="425324" y="138235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7" name="Oval 86">
              <a:extLst>
                <a:ext uri="{FF2B5EF4-FFF2-40B4-BE49-F238E27FC236}">
                  <a16:creationId xmlns:a16="http://schemas.microsoft.com/office/drawing/2014/main" id="{4FD80601-8B98-EC49-9DEA-E397BE8A14AD}"/>
                </a:ext>
              </a:extLst>
            </p:cNvPr>
            <p:cNvSpPr/>
            <p:nvPr/>
          </p:nvSpPr>
          <p:spPr>
            <a:xfrm>
              <a:off x="1485974" y="1387829"/>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8" name="Oval 87">
              <a:extLst>
                <a:ext uri="{FF2B5EF4-FFF2-40B4-BE49-F238E27FC236}">
                  <a16:creationId xmlns:a16="http://schemas.microsoft.com/office/drawing/2014/main" id="{6A498A76-D082-E945-8555-4223BD0E4022}"/>
                </a:ext>
              </a:extLst>
            </p:cNvPr>
            <p:cNvSpPr/>
            <p:nvPr/>
          </p:nvSpPr>
          <p:spPr>
            <a:xfrm>
              <a:off x="2760446"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89" name="Oval 88">
              <a:extLst>
                <a:ext uri="{FF2B5EF4-FFF2-40B4-BE49-F238E27FC236}">
                  <a16:creationId xmlns:a16="http://schemas.microsoft.com/office/drawing/2014/main" id="{CFBC0DA0-FE4E-8547-876C-F5A22660204F}"/>
                </a:ext>
              </a:extLst>
            </p:cNvPr>
            <p:cNvSpPr/>
            <p:nvPr/>
          </p:nvSpPr>
          <p:spPr>
            <a:xfrm>
              <a:off x="3940101" y="1408255"/>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90" name="Oval 89">
              <a:extLst>
                <a:ext uri="{FF2B5EF4-FFF2-40B4-BE49-F238E27FC236}">
                  <a16:creationId xmlns:a16="http://schemas.microsoft.com/office/drawing/2014/main" id="{A217CF3F-C840-854D-9A25-9C729E5FCBC4}"/>
                </a:ext>
              </a:extLst>
            </p:cNvPr>
            <p:cNvSpPr/>
            <p:nvPr/>
          </p:nvSpPr>
          <p:spPr>
            <a:xfrm>
              <a:off x="6135298" y="1394458"/>
              <a:ext cx="237600" cy="237600"/>
            </a:xfrm>
            <a:prstGeom prst="ellipse">
              <a:avLst/>
            </a:prstGeom>
            <a:solidFill>
              <a:srgbClr val="C0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grpSp>
        <p:nvGrpSpPr>
          <p:cNvPr id="346" name="Group 345">
            <a:extLst>
              <a:ext uri="{FF2B5EF4-FFF2-40B4-BE49-F238E27FC236}">
                <a16:creationId xmlns:a16="http://schemas.microsoft.com/office/drawing/2014/main" id="{926E907F-3809-7942-9589-9A8F089B3C9D}"/>
              </a:ext>
            </a:extLst>
          </p:cNvPr>
          <p:cNvGrpSpPr/>
          <p:nvPr/>
        </p:nvGrpSpPr>
        <p:grpSpPr>
          <a:xfrm>
            <a:off x="17808" y="2373662"/>
            <a:ext cx="2220413" cy="402986"/>
            <a:chOff x="26652" y="1719430"/>
            <a:chExt cx="2220413" cy="402986"/>
          </a:xfrm>
        </p:grpSpPr>
        <p:cxnSp>
          <p:nvCxnSpPr>
            <p:cNvPr id="74" name="Straight Connector 73">
              <a:extLst>
                <a:ext uri="{FF2B5EF4-FFF2-40B4-BE49-F238E27FC236}">
                  <a16:creationId xmlns:a16="http://schemas.microsoft.com/office/drawing/2014/main" id="{1C10A9A9-5523-1840-89B6-3BC6EC093E0A}"/>
                </a:ext>
              </a:extLst>
            </p:cNvPr>
            <p:cNvCxnSpPr>
              <a:cxnSpLocks/>
              <a:endCxn id="108" idx="2"/>
            </p:cNvCxnSpPr>
            <p:nvPr/>
          </p:nvCxnSpPr>
          <p:spPr>
            <a:xfrm>
              <a:off x="26652" y="1827584"/>
              <a:ext cx="1588455" cy="10646"/>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33509357-244D-C24D-B9FE-A1743857D263}"/>
                </a:ext>
              </a:extLst>
            </p:cNvPr>
            <p:cNvCxnSpPr>
              <a:cxnSpLocks/>
              <a:stCxn id="108" idx="1"/>
            </p:cNvCxnSpPr>
            <p:nvPr/>
          </p:nvCxnSpPr>
          <p:spPr>
            <a:xfrm>
              <a:off x="1649903" y="1754226"/>
              <a:ext cx="597162" cy="368190"/>
            </a:xfrm>
            <a:prstGeom prst="line">
              <a:avLst/>
            </a:prstGeom>
            <a:noFill/>
            <a:ln w="25400" cap="flat">
              <a:solidFill>
                <a:srgbClr val="FFC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8" name="Oval 107">
              <a:extLst>
                <a:ext uri="{FF2B5EF4-FFF2-40B4-BE49-F238E27FC236}">
                  <a16:creationId xmlns:a16="http://schemas.microsoft.com/office/drawing/2014/main" id="{65673E3D-5874-5648-8E9F-C362C2A124C8}"/>
                </a:ext>
              </a:extLst>
            </p:cNvPr>
            <p:cNvSpPr/>
            <p:nvPr/>
          </p:nvSpPr>
          <p:spPr>
            <a:xfrm>
              <a:off x="1615107" y="1719430"/>
              <a:ext cx="237600" cy="237600"/>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dirty="0">
                <a:ln>
                  <a:noFill/>
                </a:ln>
                <a:solidFill>
                  <a:srgbClr val="AAFFEE"/>
                </a:solidFill>
                <a:effectLst/>
                <a:uLnTx/>
                <a:uFillTx/>
                <a:latin typeface="Arial"/>
                <a:ea typeface="+mj-ea"/>
                <a:cs typeface="Arial"/>
                <a:sym typeface="Arial"/>
              </a:endParaRPr>
            </a:p>
          </p:txBody>
        </p:sp>
      </p:grpSp>
      <p:grpSp>
        <p:nvGrpSpPr>
          <p:cNvPr id="347" name="Group 346">
            <a:extLst>
              <a:ext uri="{FF2B5EF4-FFF2-40B4-BE49-F238E27FC236}">
                <a16:creationId xmlns:a16="http://schemas.microsoft.com/office/drawing/2014/main" id="{B0CEACA4-D772-B845-955D-22EA5E4EC123}"/>
              </a:ext>
            </a:extLst>
          </p:cNvPr>
          <p:cNvGrpSpPr/>
          <p:nvPr/>
        </p:nvGrpSpPr>
        <p:grpSpPr>
          <a:xfrm>
            <a:off x="-8505" y="2644476"/>
            <a:ext cx="3902670" cy="454324"/>
            <a:chOff x="-8505" y="1990492"/>
            <a:chExt cx="3902670" cy="454324"/>
          </a:xfrm>
        </p:grpSpPr>
        <p:cxnSp>
          <p:nvCxnSpPr>
            <p:cNvPr id="76" name="Straight Connector 75">
              <a:extLst>
                <a:ext uri="{FF2B5EF4-FFF2-40B4-BE49-F238E27FC236}">
                  <a16:creationId xmlns:a16="http://schemas.microsoft.com/office/drawing/2014/main" id="{05135ED9-1DF6-E24B-B30E-6C6D9034D13B}"/>
                </a:ext>
              </a:extLst>
            </p:cNvPr>
            <p:cNvCxnSpPr>
              <a:cxnSpLocks/>
            </p:cNvCxnSpPr>
            <p:nvPr/>
          </p:nvCxnSpPr>
          <p:spPr>
            <a:xfrm>
              <a:off x="-8505" y="2128498"/>
              <a:ext cx="3379564" cy="1265"/>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10C367A6-6589-214A-A99B-D0FDBD848999}"/>
                </a:ext>
              </a:extLst>
            </p:cNvPr>
            <p:cNvCxnSpPr>
              <a:cxnSpLocks/>
              <a:endCxn id="14" idx="1"/>
            </p:cNvCxnSpPr>
            <p:nvPr/>
          </p:nvCxnSpPr>
          <p:spPr>
            <a:xfrm>
              <a:off x="3394673" y="2118495"/>
              <a:ext cx="499492" cy="326321"/>
            </a:xfrm>
            <a:prstGeom prst="line">
              <a:avLst/>
            </a:prstGeom>
            <a:noFill/>
            <a:ln w="25400" cap="flat">
              <a:solidFill>
                <a:schemeClr val="accent4">
                  <a:lumMod val="60000"/>
                  <a:lumOff val="4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0" name="Oval 109">
              <a:extLst>
                <a:ext uri="{FF2B5EF4-FFF2-40B4-BE49-F238E27FC236}">
                  <a16:creationId xmlns:a16="http://schemas.microsoft.com/office/drawing/2014/main" id="{6B83F5A4-CF73-E94A-8223-7C1067DDBDAE}"/>
                </a:ext>
              </a:extLst>
            </p:cNvPr>
            <p:cNvSpPr/>
            <p:nvPr/>
          </p:nvSpPr>
          <p:spPr>
            <a:xfrm>
              <a:off x="3273165" y="1999695"/>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11" name="Oval 110">
              <a:extLst>
                <a:ext uri="{FF2B5EF4-FFF2-40B4-BE49-F238E27FC236}">
                  <a16:creationId xmlns:a16="http://schemas.microsoft.com/office/drawing/2014/main" id="{1B9FA362-C229-244A-BCB5-019B9116E9CB}"/>
                </a:ext>
              </a:extLst>
            </p:cNvPr>
            <p:cNvSpPr/>
            <p:nvPr/>
          </p:nvSpPr>
          <p:spPr>
            <a:xfrm>
              <a:off x="2077095" y="1990492"/>
              <a:ext cx="237600" cy="237600"/>
            </a:xfrm>
            <a:prstGeom prst="ellipse">
              <a:avLst/>
            </a:prstGeom>
            <a:solidFill>
              <a:schemeClr val="accent4">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grpSp>
      <p:sp>
        <p:nvSpPr>
          <p:cNvPr id="351" name="Rectangle 350">
            <a:extLst>
              <a:ext uri="{FF2B5EF4-FFF2-40B4-BE49-F238E27FC236}">
                <a16:creationId xmlns:a16="http://schemas.microsoft.com/office/drawing/2014/main" id="{5ECC75E5-F0C7-2946-90DB-2672096255AB}"/>
              </a:ext>
            </a:extLst>
          </p:cNvPr>
          <p:cNvSpPr/>
          <p:nvPr/>
        </p:nvSpPr>
        <p:spPr>
          <a:xfrm>
            <a:off x="3311718" y="4555887"/>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352" name="Oval 351">
            <a:extLst>
              <a:ext uri="{FF2B5EF4-FFF2-40B4-BE49-F238E27FC236}">
                <a16:creationId xmlns:a16="http://schemas.microsoft.com/office/drawing/2014/main" id="{A6C8C926-EACE-CF4B-A653-8D272E3E1159}"/>
              </a:ext>
            </a:extLst>
          </p:cNvPr>
          <p:cNvSpPr/>
          <p:nvPr/>
        </p:nvSpPr>
        <p:spPr>
          <a:xfrm>
            <a:off x="3206292" y="2590244"/>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354" name="Straight Connector 353">
            <a:extLst>
              <a:ext uri="{FF2B5EF4-FFF2-40B4-BE49-F238E27FC236}">
                <a16:creationId xmlns:a16="http://schemas.microsoft.com/office/drawing/2014/main" id="{BFF72250-8A9C-4149-9836-AEC2C2EE9700}"/>
              </a:ext>
            </a:extLst>
          </p:cNvPr>
          <p:cNvCxnSpPr>
            <a:stCxn id="352" idx="4"/>
            <a:endCxn id="351" idx="0"/>
          </p:cNvCxnSpPr>
          <p:nvPr/>
        </p:nvCxnSpPr>
        <p:spPr>
          <a:xfrm flipH="1">
            <a:off x="3390217" y="2924217"/>
            <a:ext cx="6604" cy="163167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1" name="Rectangle 120">
            <a:extLst>
              <a:ext uri="{FF2B5EF4-FFF2-40B4-BE49-F238E27FC236}">
                <a16:creationId xmlns:a16="http://schemas.microsoft.com/office/drawing/2014/main" id="{8C0C300D-5A92-FB44-8036-3BD2690A4431}"/>
              </a:ext>
            </a:extLst>
          </p:cNvPr>
          <p:cNvSpPr/>
          <p:nvPr/>
        </p:nvSpPr>
        <p:spPr>
          <a:xfrm>
            <a:off x="5175168" y="4548138"/>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2" name="Oval 121">
            <a:extLst>
              <a:ext uri="{FF2B5EF4-FFF2-40B4-BE49-F238E27FC236}">
                <a16:creationId xmlns:a16="http://schemas.microsoft.com/office/drawing/2014/main" id="{E2999D44-B041-154B-9363-7A37DC7AE45F}"/>
              </a:ext>
            </a:extLst>
          </p:cNvPr>
          <p:cNvSpPr/>
          <p:nvPr/>
        </p:nvSpPr>
        <p:spPr>
          <a:xfrm>
            <a:off x="5065938" y="2012552"/>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23" name="Straight Connector 122">
            <a:extLst>
              <a:ext uri="{FF2B5EF4-FFF2-40B4-BE49-F238E27FC236}">
                <a16:creationId xmlns:a16="http://schemas.microsoft.com/office/drawing/2014/main" id="{FFB5DB3A-4307-C842-8F7A-82329F7BFADD}"/>
              </a:ext>
            </a:extLst>
          </p:cNvPr>
          <p:cNvCxnSpPr>
            <a:stCxn id="122" idx="4"/>
            <a:endCxn id="121" idx="0"/>
          </p:cNvCxnSpPr>
          <p:nvPr/>
        </p:nvCxnSpPr>
        <p:spPr>
          <a:xfrm flipH="1">
            <a:off x="5253667" y="2346525"/>
            <a:ext cx="2800" cy="2201613"/>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7" name="Rectangle 136">
            <a:extLst>
              <a:ext uri="{FF2B5EF4-FFF2-40B4-BE49-F238E27FC236}">
                <a16:creationId xmlns:a16="http://schemas.microsoft.com/office/drawing/2014/main" id="{65B9DE5E-5C06-A54F-853F-E9FB0F63E092}"/>
              </a:ext>
            </a:extLst>
          </p:cNvPr>
          <p:cNvSpPr/>
          <p:nvPr/>
        </p:nvSpPr>
        <p:spPr>
          <a:xfrm>
            <a:off x="1635057" y="4532700"/>
            <a:ext cx="156997" cy="217714"/>
          </a:xfrm>
          <a:prstGeom prst="rect">
            <a:avLst/>
          </a:prstGeom>
          <a:solidFill>
            <a:srgbClr val="9261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38" name="Oval 137">
            <a:extLst>
              <a:ext uri="{FF2B5EF4-FFF2-40B4-BE49-F238E27FC236}">
                <a16:creationId xmlns:a16="http://schemas.microsoft.com/office/drawing/2014/main" id="{41E26D51-9110-424C-AA58-7DED913E01C0}"/>
              </a:ext>
            </a:extLst>
          </p:cNvPr>
          <p:cNvSpPr/>
          <p:nvPr/>
        </p:nvSpPr>
        <p:spPr>
          <a:xfrm>
            <a:off x="1521988" y="2313967"/>
            <a:ext cx="381058" cy="333973"/>
          </a:xfrm>
          <a:prstGeom prst="ellipse">
            <a:avLst/>
          </a:prstGeom>
          <a:noFill/>
          <a:ln w="25400" cap="flat">
            <a:solidFill>
              <a:srgbClr val="FFFFFF"/>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cxnSp>
        <p:nvCxnSpPr>
          <p:cNvPr id="139" name="Straight Connector 138">
            <a:extLst>
              <a:ext uri="{FF2B5EF4-FFF2-40B4-BE49-F238E27FC236}">
                <a16:creationId xmlns:a16="http://schemas.microsoft.com/office/drawing/2014/main" id="{CE5A2259-07DB-F34A-A713-49A91BFCAE15}"/>
              </a:ext>
            </a:extLst>
          </p:cNvPr>
          <p:cNvCxnSpPr>
            <a:stCxn id="138" idx="4"/>
            <a:endCxn id="137" idx="0"/>
          </p:cNvCxnSpPr>
          <p:nvPr/>
        </p:nvCxnSpPr>
        <p:spPr>
          <a:xfrm>
            <a:off x="1712517" y="2647940"/>
            <a:ext cx="1039" cy="1884760"/>
          </a:xfrm>
          <a:prstGeom prst="line">
            <a:avLst/>
          </a:prstGeom>
          <a:noFill/>
          <a:ln w="25400" cap="flat">
            <a:solidFill>
              <a:srgbClr val="FFFFFF"/>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6" name="Rounded Rectangular Callout 65">
            <a:extLst>
              <a:ext uri="{FF2B5EF4-FFF2-40B4-BE49-F238E27FC236}">
                <a16:creationId xmlns:a16="http://schemas.microsoft.com/office/drawing/2014/main" id="{3FAFCD4D-2979-0242-8FE0-C9DFFD500DC9}"/>
              </a:ext>
            </a:extLst>
          </p:cNvPr>
          <p:cNvSpPr/>
          <p:nvPr/>
        </p:nvSpPr>
        <p:spPr>
          <a:xfrm>
            <a:off x="2546182" y="4841044"/>
            <a:ext cx="1015624" cy="178772"/>
          </a:xfrm>
          <a:prstGeom prst="wedgeRoundRectCallout">
            <a:avLst>
              <a:gd name="adj1" fmla="val 34264"/>
              <a:gd name="adj2" fmla="val -84514"/>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7" name="Rounded Rectangular Callout 66">
            <a:extLst>
              <a:ext uri="{FF2B5EF4-FFF2-40B4-BE49-F238E27FC236}">
                <a16:creationId xmlns:a16="http://schemas.microsoft.com/office/drawing/2014/main" id="{45D53FDD-F227-624F-9093-F45C3F3582AF}"/>
              </a:ext>
            </a:extLst>
          </p:cNvPr>
          <p:cNvSpPr/>
          <p:nvPr/>
        </p:nvSpPr>
        <p:spPr>
          <a:xfrm>
            <a:off x="3672737" y="4842020"/>
            <a:ext cx="919789"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69" name="Rounded Rectangular Callout 68">
            <a:extLst>
              <a:ext uri="{FF2B5EF4-FFF2-40B4-BE49-F238E27FC236}">
                <a16:creationId xmlns:a16="http://schemas.microsoft.com/office/drawing/2014/main" id="{5DDB1CD9-96C2-4E46-BA59-0D15F5C6DF5C}"/>
              </a:ext>
            </a:extLst>
          </p:cNvPr>
          <p:cNvSpPr/>
          <p:nvPr/>
        </p:nvSpPr>
        <p:spPr>
          <a:xfrm>
            <a:off x="1000216" y="4835074"/>
            <a:ext cx="1015624" cy="178772"/>
          </a:xfrm>
          <a:prstGeom prst="wedgeRoundRectCallout">
            <a:avLst>
              <a:gd name="adj1" fmla="val 21048"/>
              <a:gd name="adj2" fmla="val -79821"/>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70" name="Rounded Rectangular Callout 69">
            <a:extLst>
              <a:ext uri="{FF2B5EF4-FFF2-40B4-BE49-F238E27FC236}">
                <a16:creationId xmlns:a16="http://schemas.microsoft.com/office/drawing/2014/main" id="{8FE224AD-9209-0E45-B616-DD0DA4C0A356}"/>
              </a:ext>
            </a:extLst>
          </p:cNvPr>
          <p:cNvSpPr/>
          <p:nvPr/>
        </p:nvSpPr>
        <p:spPr>
          <a:xfrm>
            <a:off x="5029409" y="4842020"/>
            <a:ext cx="1015624" cy="178772"/>
          </a:xfrm>
          <a:prstGeom prst="wedgeRoundRectCallout">
            <a:avLst>
              <a:gd name="adj1" fmla="val -30164"/>
              <a:gd name="adj2" fmla="val -75129"/>
              <a:gd name="adj3" fmla="val 16667"/>
            </a:avLst>
          </a:prstGeom>
          <a:solidFill>
            <a:schemeClr val="tx2"/>
          </a:solidFill>
          <a:ln w="127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TW" sz="1050" b="0" i="0" u="none" strike="noStrike" kern="0" cap="none" spc="0" normalizeH="0" baseline="0" noProof="0" dirty="0">
                <a:ln>
                  <a:noFill/>
                </a:ln>
                <a:solidFill>
                  <a:srgbClr val="FFFFFF"/>
                </a:solidFill>
                <a:effectLst/>
                <a:uLnTx/>
                <a:uFillTx/>
                <a:latin typeface="Arial"/>
                <a:ea typeface="+mj-ea"/>
                <a:cs typeface="Arial"/>
                <a:sym typeface="Arial"/>
              </a:rPr>
              <a:t>Time Stamp</a:t>
            </a:r>
          </a:p>
        </p:txBody>
      </p:sp>
      <p:sp>
        <p:nvSpPr>
          <p:cNvPr id="2" name="Slide Number Placeholder 1">
            <a:extLst>
              <a:ext uri="{FF2B5EF4-FFF2-40B4-BE49-F238E27FC236}">
                <a16:creationId xmlns:a16="http://schemas.microsoft.com/office/drawing/2014/main" id="{7C937124-0F96-5C40-8158-A5DEF38B83BA}"/>
              </a:ext>
            </a:extLst>
          </p:cNvPr>
          <p:cNvSpPr>
            <a:spLocks noGrp="1"/>
          </p:cNvSpPr>
          <p:nvPr>
            <p:ph type="sldNum" sz="quarter" idx="2"/>
          </p:nvPr>
        </p:nvSpPr>
        <p:spPr/>
        <p:txBody>
          <a:bodyPr/>
          <a:lstStyle/>
          <a:p>
            <a:fld id="{86CB4B4D-7CA3-9044-876B-883B54F8677D}" type="slidenum">
              <a:rPr lang="en-TW" smtClean="0"/>
              <a:t>34</a:t>
            </a:fld>
            <a:endParaRPr lang="en-TW"/>
          </a:p>
        </p:txBody>
      </p:sp>
    </p:spTree>
    <p:extLst>
      <p:ext uri="{BB962C8B-B14F-4D97-AF65-F5344CB8AC3E}">
        <p14:creationId xmlns:p14="http://schemas.microsoft.com/office/powerpoint/2010/main" val="27483742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r>
              <a:rPr lang="en-US" dirty="0"/>
              <a:t>What is CICD and DevOps?</a:t>
            </a:r>
            <a:br>
              <a:rPr lang="en-US" dirty="0"/>
            </a:br>
            <a:r>
              <a:rPr lang="en-US" dirty="0"/>
              <a:t>Continuous Integration, Continuous Delivery/Deployment</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Peter Change on </a:t>
            </a:r>
            <a:r>
              <a:rPr lang="en-US" sz="1050" dirty="0" err="1">
                <a:solidFill>
                  <a:srgbClr val="FFFFFF"/>
                </a:solidFill>
              </a:rPr>
              <a:t>Hackernoon</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10" name="Picture 9">
            <a:hlinkClick r:id="rId2"/>
            <a:extLst>
              <a:ext uri="{FF2B5EF4-FFF2-40B4-BE49-F238E27FC236}">
                <a16:creationId xmlns:a16="http://schemas.microsoft.com/office/drawing/2014/main" id="{F4701D9A-CD8C-A740-8899-BE656C4B17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82196"/>
            <a:ext cx="9144000" cy="3074051"/>
          </a:xfrm>
          <a:prstGeom prst="rect">
            <a:avLst/>
          </a:prstGeom>
        </p:spPr>
      </p:pic>
      <p:pic>
        <p:nvPicPr>
          <p:cNvPr id="16" name="Picture 15">
            <a:extLst>
              <a:ext uri="{FF2B5EF4-FFF2-40B4-BE49-F238E27FC236}">
                <a16:creationId xmlns:a16="http://schemas.microsoft.com/office/drawing/2014/main" id="{96BBAD93-74AF-884A-8230-1CCCD0710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89200" y="1448800"/>
            <a:ext cx="1729771" cy="791479"/>
          </a:xfrm>
          <a:prstGeom prst="rect">
            <a:avLst/>
          </a:prstGeom>
        </p:spPr>
      </p:pic>
      <p:sp>
        <p:nvSpPr>
          <p:cNvPr id="2" name="Slide Number Placeholder 1">
            <a:extLst>
              <a:ext uri="{FF2B5EF4-FFF2-40B4-BE49-F238E27FC236}">
                <a16:creationId xmlns:a16="http://schemas.microsoft.com/office/drawing/2014/main" id="{FEB4D233-530F-8642-9CF1-509B5E89E912}"/>
              </a:ext>
            </a:extLst>
          </p:cNvPr>
          <p:cNvSpPr>
            <a:spLocks noGrp="1"/>
          </p:cNvSpPr>
          <p:nvPr>
            <p:ph type="sldNum" sz="quarter" idx="2"/>
          </p:nvPr>
        </p:nvSpPr>
        <p:spPr/>
        <p:txBody>
          <a:bodyPr/>
          <a:lstStyle/>
          <a:p>
            <a:fld id="{86CB4B4D-7CA3-9044-876B-883B54F8677D}" type="slidenum">
              <a:rPr lang="en-TW" smtClean="0"/>
              <a:t>35</a:t>
            </a:fld>
            <a:endParaRPr lang="en-TW"/>
          </a:p>
        </p:txBody>
      </p:sp>
    </p:spTree>
    <p:extLst>
      <p:ext uri="{BB962C8B-B14F-4D97-AF65-F5344CB8AC3E}">
        <p14:creationId xmlns:p14="http://schemas.microsoft.com/office/powerpoint/2010/main" val="283941725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mart Contract on Istio Platform"/>
          <p:cNvSpPr txBox="1">
            <a:spLocks noGrp="1"/>
          </p:cNvSpPr>
          <p:nvPr>
            <p:ph type="title"/>
          </p:nvPr>
        </p:nvSpPr>
        <p:spPr>
          <a:prstGeom prst="rect">
            <a:avLst/>
          </a:prstGeom>
        </p:spPr>
        <p:txBody>
          <a:bodyPr/>
          <a:lstStyle/>
          <a:p>
            <a:r>
              <a:rPr dirty="0"/>
              <a:t>Smart Contract </a:t>
            </a:r>
            <a:r>
              <a:rPr lang="en-US" dirty="0"/>
              <a:t>with Observable Historical Data</a:t>
            </a:r>
            <a:endParaRPr dirty="0"/>
          </a:p>
        </p:txBody>
      </p:sp>
      <p:pic>
        <p:nvPicPr>
          <p:cNvPr id="2" name="Picture 1">
            <a:hlinkClick r:id="rId2"/>
            <a:extLst>
              <a:ext uri="{FF2B5EF4-FFF2-40B4-BE49-F238E27FC236}">
                <a16:creationId xmlns:a16="http://schemas.microsoft.com/office/drawing/2014/main" id="{70EF5A39-569D-8943-A5DF-F355BB20DD20}"/>
              </a:ext>
            </a:extLst>
          </p:cNvPr>
          <p:cNvPicPr>
            <a:picLocks noChangeAspect="1"/>
          </p:cNvPicPr>
          <p:nvPr/>
        </p:nvPicPr>
        <p:blipFill>
          <a:blip r:embed="rId3"/>
          <a:stretch>
            <a:fillRect/>
          </a:stretch>
        </p:blipFill>
        <p:spPr>
          <a:xfrm>
            <a:off x="1746504" y="1444626"/>
            <a:ext cx="5650992" cy="3173358"/>
          </a:xfrm>
          <a:prstGeom prst="rect">
            <a:avLst/>
          </a:prstGeom>
        </p:spPr>
      </p:pic>
      <p:sp>
        <p:nvSpPr>
          <p:cNvPr id="3" name="TextBox 2">
            <a:extLst>
              <a:ext uri="{FF2B5EF4-FFF2-40B4-BE49-F238E27FC236}">
                <a16:creationId xmlns:a16="http://schemas.microsoft.com/office/drawing/2014/main" id="{F3B910C4-CED5-094D-B7B9-8D9568290FC0}"/>
              </a:ext>
            </a:extLst>
          </p:cNvPr>
          <p:cNvSpPr txBox="1"/>
          <p:nvPr/>
        </p:nvSpPr>
        <p:spPr>
          <a:xfrm>
            <a:off x="2375886" y="4790651"/>
            <a:ext cx="4392228"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r>
              <a:rPr lang="en-US" dirty="0"/>
              <a:t>ISDA: International Swaps and Derivatives Association </a:t>
            </a:r>
            <a:endParaRPr kumimoji="0" lang="en-TW" sz="1400" b="0" i="0" u="none" strike="noStrike" cap="none" spc="0" normalizeH="0" baseline="0" dirty="0">
              <a:ln>
                <a:noFill/>
              </a:ln>
              <a:solidFill>
                <a:srgbClr val="AAFFEE"/>
              </a:solidFill>
              <a:effectLst/>
              <a:uFillTx/>
              <a:latin typeface="+mj-lt"/>
              <a:ea typeface="+mj-ea"/>
              <a:cs typeface="+mj-cs"/>
              <a:sym typeface="Arial"/>
            </a:endParaRPr>
          </a:p>
        </p:txBody>
      </p:sp>
      <p:sp>
        <p:nvSpPr>
          <p:cNvPr id="4" name="Slide Number Placeholder 3">
            <a:extLst>
              <a:ext uri="{FF2B5EF4-FFF2-40B4-BE49-F238E27FC236}">
                <a16:creationId xmlns:a16="http://schemas.microsoft.com/office/drawing/2014/main" id="{FB33FFE9-FD40-A248-BDB5-0B94BA19834E}"/>
              </a:ext>
            </a:extLst>
          </p:cNvPr>
          <p:cNvSpPr>
            <a:spLocks noGrp="1"/>
          </p:cNvSpPr>
          <p:nvPr>
            <p:ph type="sldNum" sz="quarter" idx="2"/>
          </p:nvPr>
        </p:nvSpPr>
        <p:spPr/>
        <p:txBody>
          <a:bodyPr/>
          <a:lstStyle/>
          <a:p>
            <a:fld id="{86CB4B4D-7CA3-9044-876B-883B54F8677D}" type="slidenum">
              <a:rPr lang="en-TW" smtClean="0"/>
              <a:t>36</a:t>
            </a:fld>
            <a:endParaRPr lang="en-TW"/>
          </a:p>
        </p:txBody>
      </p:sp>
    </p:spTree>
    <p:extLst>
      <p:ext uri="{BB962C8B-B14F-4D97-AF65-F5344CB8AC3E}">
        <p14:creationId xmlns:p14="http://schemas.microsoft.com/office/powerpoint/2010/main" val="11743385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itOps: Git as the Single Source of Truth"/>
          <p:cNvSpPr txBox="1">
            <a:spLocks noGrp="1"/>
          </p:cNvSpPr>
          <p:nvPr>
            <p:ph type="title"/>
          </p:nvPr>
        </p:nvSpPr>
        <p:spPr>
          <a:prstGeom prst="rect">
            <a:avLst/>
          </a:prstGeom>
        </p:spPr>
        <p:txBody>
          <a:bodyPr/>
          <a:lstStyle/>
          <a:p>
            <a:r>
              <a:t>GitOps: Git as the Single Source of Truth</a:t>
            </a:r>
          </a:p>
        </p:txBody>
      </p:sp>
      <p:pic>
        <p:nvPicPr>
          <p:cNvPr id="2" name="Picture 1">
            <a:extLst>
              <a:ext uri="{FF2B5EF4-FFF2-40B4-BE49-F238E27FC236}">
                <a16:creationId xmlns:a16="http://schemas.microsoft.com/office/drawing/2014/main" id="{84674B9C-393D-A946-8826-3CAB3A5A69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868" y="1189807"/>
            <a:ext cx="4307045" cy="2252308"/>
          </a:xfrm>
          <a:prstGeom prst="rect">
            <a:avLst/>
          </a:prstGeom>
        </p:spPr>
      </p:pic>
      <p:pic>
        <p:nvPicPr>
          <p:cNvPr id="3" name="Picture 2">
            <a:extLst>
              <a:ext uri="{FF2B5EF4-FFF2-40B4-BE49-F238E27FC236}">
                <a16:creationId xmlns:a16="http://schemas.microsoft.com/office/drawing/2014/main" id="{5444AB50-E0F7-D547-B8AF-8506C94A14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89089" y="1189807"/>
            <a:ext cx="4307045" cy="2252308"/>
          </a:xfrm>
          <a:prstGeom prst="rect">
            <a:avLst/>
          </a:prstGeom>
        </p:spPr>
      </p:pic>
      <p:pic>
        <p:nvPicPr>
          <p:cNvPr id="11266" name="Picture 2" descr="GitOps Graphic">
            <a:hlinkClick r:id="rId4"/>
            <a:extLst>
              <a:ext uri="{FF2B5EF4-FFF2-40B4-BE49-F238E27FC236}">
                <a16:creationId xmlns:a16="http://schemas.microsoft.com/office/drawing/2014/main" id="{3D4C5715-1E2B-4D4B-8D20-0548D74A290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09048" y="3127575"/>
            <a:ext cx="3525903" cy="19833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C373609-983C-C345-B854-743AE31133DF}"/>
              </a:ext>
            </a:extLst>
          </p:cNvPr>
          <p:cNvSpPr>
            <a:spLocks noGrp="1"/>
          </p:cNvSpPr>
          <p:nvPr>
            <p:ph type="sldNum" sz="quarter" idx="2"/>
          </p:nvPr>
        </p:nvSpPr>
        <p:spPr/>
        <p:txBody>
          <a:bodyPr/>
          <a:lstStyle/>
          <a:p>
            <a:fld id="{86CB4B4D-7CA3-9044-876B-883B54F8677D}" type="slidenum">
              <a:rPr lang="en-TW" smtClean="0"/>
              <a:t>37</a:t>
            </a:fld>
            <a:endParaRPr lang="en-TW"/>
          </a:p>
        </p:txBody>
      </p:sp>
    </p:spTree>
    <p:extLst>
      <p:ext uri="{BB962C8B-B14F-4D97-AF65-F5344CB8AC3E}">
        <p14:creationId xmlns:p14="http://schemas.microsoft.com/office/powerpoint/2010/main" val="212739956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dirty="0"/>
              <a:t>Ricardian Contract</a:t>
            </a:r>
            <a:br>
              <a:rPr lang="en-US" dirty="0"/>
            </a:br>
            <a:r>
              <a:rPr lang="en-US" dirty="0"/>
              <a:t>Socially Binding </a:t>
            </a:r>
            <a:r>
              <a:rPr lang="en-TW" dirty="0">
                <a:solidFill>
                  <a:srgbClr val="FF0000"/>
                </a:solidFill>
              </a:rPr>
              <a:t>Digital Twin</a:t>
            </a:r>
            <a:endParaRPr dirty="0">
              <a:solidFill>
                <a:srgbClr val="FF0000"/>
              </a:solidFill>
            </a:endParaRPr>
          </a:p>
        </p:txBody>
      </p:sp>
      <p:pic>
        <p:nvPicPr>
          <p:cNvPr id="2" name="Picture 1">
            <a:hlinkClick r:id="rId2"/>
            <a:extLst>
              <a:ext uri="{FF2B5EF4-FFF2-40B4-BE49-F238E27FC236}">
                <a16:creationId xmlns:a16="http://schemas.microsoft.com/office/drawing/2014/main" id="{B5C0BF76-85D1-644F-A833-5BF51D1FA3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7968" y="1217357"/>
            <a:ext cx="4728063" cy="3821387"/>
          </a:xfrm>
          <a:prstGeom prst="rect">
            <a:avLst/>
          </a:prstGeom>
        </p:spPr>
      </p:pic>
      <p:sp>
        <p:nvSpPr>
          <p:cNvPr id="3" name="Slide Number Placeholder 2">
            <a:extLst>
              <a:ext uri="{FF2B5EF4-FFF2-40B4-BE49-F238E27FC236}">
                <a16:creationId xmlns:a16="http://schemas.microsoft.com/office/drawing/2014/main" id="{02D8B329-9F90-5146-B749-60AD7E836754}"/>
              </a:ext>
            </a:extLst>
          </p:cNvPr>
          <p:cNvSpPr>
            <a:spLocks noGrp="1"/>
          </p:cNvSpPr>
          <p:nvPr>
            <p:ph type="sldNum" sz="quarter" idx="2"/>
          </p:nvPr>
        </p:nvSpPr>
        <p:spPr/>
        <p:txBody>
          <a:bodyPr/>
          <a:lstStyle/>
          <a:p>
            <a:fld id="{86CB4B4D-7CA3-9044-876B-883B54F8677D}" type="slidenum">
              <a:rPr lang="en-TW" smtClean="0"/>
              <a:t>38</a:t>
            </a:fld>
            <a:endParaRPr lang="en-TW"/>
          </a:p>
        </p:txBody>
      </p:sp>
    </p:spTree>
    <p:extLst>
      <p:ext uri="{BB962C8B-B14F-4D97-AF65-F5344CB8AC3E}">
        <p14:creationId xmlns:p14="http://schemas.microsoft.com/office/powerpoint/2010/main" val="417337945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Ricardian Contract"/>
          <p:cNvSpPr txBox="1">
            <a:spLocks noGrp="1"/>
          </p:cNvSpPr>
          <p:nvPr>
            <p:ph type="title"/>
          </p:nvPr>
        </p:nvSpPr>
        <p:spPr>
          <a:prstGeom prst="rect">
            <a:avLst/>
          </a:prstGeom>
        </p:spPr>
        <p:txBody>
          <a:bodyPr/>
          <a:lstStyle/>
          <a:p>
            <a:r>
              <a:rPr lang="en-US" dirty="0"/>
              <a:t>A Smarter Smart</a:t>
            </a:r>
            <a:r>
              <a:rPr dirty="0"/>
              <a:t> Contract</a:t>
            </a:r>
          </a:p>
        </p:txBody>
      </p:sp>
      <p:pic>
        <p:nvPicPr>
          <p:cNvPr id="3074" name="Picture 2">
            <a:hlinkClick r:id="rId3"/>
            <a:extLst>
              <a:ext uri="{FF2B5EF4-FFF2-40B4-BE49-F238E27FC236}">
                <a16:creationId xmlns:a16="http://schemas.microsoft.com/office/drawing/2014/main" id="{175088D3-1F4E-D144-95CC-C97D79D09C0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35429" y="825949"/>
            <a:ext cx="5073142" cy="42363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E6D5668-53C8-1647-B1F2-77207B69AA2E}"/>
              </a:ext>
            </a:extLst>
          </p:cNvPr>
          <p:cNvSpPr>
            <a:spLocks noGrp="1"/>
          </p:cNvSpPr>
          <p:nvPr>
            <p:ph type="sldNum" sz="quarter" idx="2"/>
          </p:nvPr>
        </p:nvSpPr>
        <p:spPr/>
        <p:txBody>
          <a:bodyPr/>
          <a:lstStyle/>
          <a:p>
            <a:fld id="{86CB4B4D-7CA3-9044-876B-883B54F8677D}" type="slidenum">
              <a:rPr lang="en-TW" smtClean="0"/>
              <a:t>39</a:t>
            </a:fld>
            <a:endParaRPr lang="en-TW"/>
          </a:p>
        </p:txBody>
      </p:sp>
    </p:spTree>
    <p:extLst>
      <p:ext uri="{BB962C8B-B14F-4D97-AF65-F5344CB8AC3E}">
        <p14:creationId xmlns:p14="http://schemas.microsoft.com/office/powerpoint/2010/main" val="9664294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Propositions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3416400"/>
          </a:xfrm>
        </p:spPr>
        <p:txBody>
          <a:bodyPr/>
          <a:lstStyle/>
          <a:p>
            <a:r>
              <a:rPr lang="en-US" dirty="0"/>
              <a:t>A Deep Connection amongst </a:t>
            </a:r>
            <a:r>
              <a:rPr lang="en-US" dirty="0" err="1"/>
              <a:t>NsM</a:t>
            </a:r>
            <a:r>
              <a:rPr lang="en-US" dirty="0"/>
              <a:t>, Data Management, Consensus Algorithms:</a:t>
            </a:r>
          </a:p>
          <a:p>
            <a:pPr lvl="1"/>
            <a:r>
              <a:rPr lang="en-US" dirty="0"/>
              <a:t>Writing Technologies, Accountability and Observability: the nature of data</a:t>
            </a:r>
          </a:p>
          <a:p>
            <a:pPr lvl="1"/>
            <a:r>
              <a:rPr lang="en-US" dirty="0" err="1"/>
              <a:t>Paxos</a:t>
            </a:r>
            <a:r>
              <a:rPr lang="en-US" dirty="0"/>
              <a:t>/Raft</a:t>
            </a:r>
            <a:r>
              <a:rPr lang="en-US" altLang="zh-CN" dirty="0"/>
              <a:t>: </a:t>
            </a:r>
            <a:r>
              <a:rPr lang="en-US" dirty="0"/>
              <a:t>a class of Consensus Algorithms</a:t>
            </a:r>
          </a:p>
          <a:p>
            <a:pPr lvl="1"/>
            <a:r>
              <a:rPr lang="en-US" dirty="0"/>
              <a:t>Consensus Algorithm provides a tool to define a base vocabulary for a pragmatic context</a:t>
            </a:r>
          </a:p>
          <a:p>
            <a:pPr lvl="1"/>
            <a:r>
              <a:rPr lang="en-US" dirty="0"/>
              <a:t>Abstraction/Concretization &lt;&gt; Control Plane/Data Plane</a:t>
            </a:r>
          </a:p>
          <a:p>
            <a:pPr lvl="1"/>
            <a:r>
              <a:rPr lang="en-US" dirty="0"/>
              <a:t>TLA+ and K-Framework: Abstraction and Meta-Mathematics as Units of Languages</a:t>
            </a:r>
          </a:p>
          <a:p>
            <a:pPr lvl="1"/>
            <a:r>
              <a:rPr lang="en-US" dirty="0"/>
              <a:t>User Interface Design and the nature of “Scalable Consensus”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510154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pic>
        <p:nvPicPr>
          <p:cNvPr id="2" name="Picture 1">
            <a:hlinkClick r:id="rId2"/>
            <a:extLst>
              <a:ext uri="{FF2B5EF4-FFF2-40B4-BE49-F238E27FC236}">
                <a16:creationId xmlns:a16="http://schemas.microsoft.com/office/drawing/2014/main" id="{9794BB4A-D853-C743-BF8C-69663D2BA2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9616" y="1206738"/>
            <a:ext cx="7266857" cy="3760338"/>
          </a:xfrm>
          <a:prstGeom prst="rect">
            <a:avLst/>
          </a:prstGeom>
        </p:spPr>
      </p:pic>
      <p:sp>
        <p:nvSpPr>
          <p:cNvPr id="3" name="TextBox 2">
            <a:extLst>
              <a:ext uri="{FF2B5EF4-FFF2-40B4-BE49-F238E27FC236}">
                <a16:creationId xmlns:a16="http://schemas.microsoft.com/office/drawing/2014/main" id="{F1EC1C7F-7F51-9446-9F5F-67BBC4E73406}"/>
              </a:ext>
            </a:extLst>
          </p:cNvPr>
          <p:cNvSpPr txBox="1"/>
          <p:nvPr/>
        </p:nvSpPr>
        <p:spPr>
          <a:xfrm>
            <a:off x="1837868" y="1331854"/>
            <a:ext cx="184024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Feedback Mechanisms</a:t>
            </a:r>
          </a:p>
        </p:txBody>
      </p:sp>
      <p:sp>
        <p:nvSpPr>
          <p:cNvPr id="6" name="TextBox 5">
            <a:extLst>
              <a:ext uri="{FF2B5EF4-FFF2-40B4-BE49-F238E27FC236}">
                <a16:creationId xmlns:a16="http://schemas.microsoft.com/office/drawing/2014/main" id="{056695AA-F26E-744B-A091-B23C0381976A}"/>
              </a:ext>
            </a:extLst>
          </p:cNvPr>
          <p:cNvSpPr txBox="1"/>
          <p:nvPr/>
        </p:nvSpPr>
        <p:spPr>
          <a:xfrm>
            <a:off x="5504013" y="1331854"/>
            <a:ext cx="145232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FFFF"/>
                </a:solidFill>
                <a:effectLst/>
                <a:uFillTx/>
                <a:latin typeface="+mj-lt"/>
                <a:ea typeface="+mj-ea"/>
                <a:cs typeface="+mj-cs"/>
                <a:sym typeface="Arial"/>
              </a:rPr>
              <a:t>Command Central</a:t>
            </a:r>
          </a:p>
        </p:txBody>
      </p:sp>
      <p:sp>
        <p:nvSpPr>
          <p:cNvPr id="4" name="Slide Number Placeholder 3">
            <a:extLst>
              <a:ext uri="{FF2B5EF4-FFF2-40B4-BE49-F238E27FC236}">
                <a16:creationId xmlns:a16="http://schemas.microsoft.com/office/drawing/2014/main" id="{66E27E51-A906-5B40-92F8-28B273B6A15F}"/>
              </a:ext>
            </a:extLst>
          </p:cNvPr>
          <p:cNvSpPr>
            <a:spLocks noGrp="1"/>
          </p:cNvSpPr>
          <p:nvPr>
            <p:ph type="sldNum" sz="quarter" idx="2"/>
          </p:nvPr>
        </p:nvSpPr>
        <p:spPr/>
        <p:txBody>
          <a:bodyPr/>
          <a:lstStyle/>
          <a:p>
            <a:fld id="{86CB4B4D-7CA3-9044-876B-883B54F8677D}" type="slidenum">
              <a:rPr lang="en-TW" smtClean="0"/>
              <a:t>40</a:t>
            </a:fld>
            <a:endParaRPr lang="en-TW"/>
          </a:p>
        </p:txBody>
      </p:sp>
    </p:spTree>
    <p:extLst>
      <p:ext uri="{BB962C8B-B14F-4D97-AF65-F5344CB8AC3E}">
        <p14:creationId xmlns:p14="http://schemas.microsoft.com/office/powerpoint/2010/main" val="118109601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fontScale="90000"/>
          </a:bodyPr>
          <a:lstStyle/>
          <a:p>
            <a:r>
              <a:rPr lang="en-US" dirty="0"/>
              <a:t>Service Mesh (</a:t>
            </a:r>
            <a:r>
              <a:rPr lang="en-US" dirty="0" err="1"/>
              <a:t>Istio</a:t>
            </a:r>
            <a:r>
              <a:rPr lang="en-US" dirty="0"/>
              <a:t>) and Human </a:t>
            </a:r>
            <a:r>
              <a:rPr lang="en-US" dirty="0" err="1"/>
              <a:t>Phsiology</a:t>
            </a:r>
            <a:br>
              <a:rPr lang="en-US" dirty="0"/>
            </a:br>
            <a:r>
              <a:rPr lang="en-US" dirty="0">
                <a:solidFill>
                  <a:srgbClr val="FF0000"/>
                </a:solidFill>
              </a:rPr>
              <a:t>Checks and Balances</a:t>
            </a:r>
            <a:endParaRPr dirty="0">
              <a:solidFill>
                <a:srgbClr val="FF0000"/>
              </a:solidFill>
            </a:endParaRPr>
          </a:p>
        </p:txBody>
      </p:sp>
      <p:grpSp>
        <p:nvGrpSpPr>
          <p:cNvPr id="9" name="Group 8">
            <a:extLst>
              <a:ext uri="{FF2B5EF4-FFF2-40B4-BE49-F238E27FC236}">
                <a16:creationId xmlns:a16="http://schemas.microsoft.com/office/drawing/2014/main" id="{B14DC55C-9E4D-2E45-A7B7-1A670D600EBE}"/>
              </a:ext>
            </a:extLst>
          </p:cNvPr>
          <p:cNvGrpSpPr/>
          <p:nvPr/>
        </p:nvGrpSpPr>
        <p:grpSpPr>
          <a:xfrm>
            <a:off x="1025312" y="1367062"/>
            <a:ext cx="7093376" cy="3491601"/>
            <a:chOff x="146254" y="1837591"/>
            <a:chExt cx="3637188" cy="2144469"/>
          </a:xfrm>
        </p:grpSpPr>
        <p:pic>
          <p:nvPicPr>
            <p:cNvPr id="4" name="Picture 3">
              <a:hlinkClick r:id="rId2"/>
              <a:extLst>
                <a:ext uri="{FF2B5EF4-FFF2-40B4-BE49-F238E27FC236}">
                  <a16:creationId xmlns:a16="http://schemas.microsoft.com/office/drawing/2014/main" id="{8D739B94-1F25-BE4C-B638-18718641D159}"/>
                </a:ext>
              </a:extLst>
            </p:cNvPr>
            <p:cNvPicPr>
              <a:picLocks noChangeAspect="1"/>
            </p:cNvPicPr>
            <p:nvPr/>
          </p:nvPicPr>
          <p:blipFill>
            <a:blip r:embed="rId3"/>
            <a:stretch>
              <a:fillRect/>
            </a:stretch>
          </p:blipFill>
          <p:spPr>
            <a:xfrm>
              <a:off x="146254" y="1837591"/>
              <a:ext cx="3637188" cy="2144469"/>
            </a:xfrm>
            <a:prstGeom prst="rect">
              <a:avLst/>
            </a:prstGeom>
          </p:spPr>
        </p:pic>
        <p:sp>
          <p:nvSpPr>
            <p:cNvPr id="7" name="TextBox 6">
              <a:extLst>
                <a:ext uri="{FF2B5EF4-FFF2-40B4-BE49-F238E27FC236}">
                  <a16:creationId xmlns:a16="http://schemas.microsoft.com/office/drawing/2014/main" id="{F5267829-C397-B140-A317-15E8EF950CD5}"/>
                </a:ext>
              </a:extLst>
            </p:cNvPr>
            <p:cNvSpPr txBox="1"/>
            <p:nvPr/>
          </p:nvSpPr>
          <p:spPr>
            <a:xfrm>
              <a:off x="1188834" y="2196645"/>
              <a:ext cx="454540"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8" name="TextBox 7">
              <a:extLst>
                <a:ext uri="{FF2B5EF4-FFF2-40B4-BE49-F238E27FC236}">
                  <a16:creationId xmlns:a16="http://schemas.microsoft.com/office/drawing/2014/main" id="{5A33FE8E-DC86-F74F-B8BD-0C6C41E65BEA}"/>
                </a:ext>
              </a:extLst>
            </p:cNvPr>
            <p:cNvSpPr txBox="1"/>
            <p:nvPr/>
          </p:nvSpPr>
          <p:spPr>
            <a:xfrm>
              <a:off x="1137873" y="3362771"/>
              <a:ext cx="556462" cy="132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grpSp>
      <p:sp>
        <p:nvSpPr>
          <p:cNvPr id="2" name="Slide Number Placeholder 1">
            <a:extLst>
              <a:ext uri="{FF2B5EF4-FFF2-40B4-BE49-F238E27FC236}">
                <a16:creationId xmlns:a16="http://schemas.microsoft.com/office/drawing/2014/main" id="{128BBEB6-D4D8-AB49-B6A2-E86972947064}"/>
              </a:ext>
            </a:extLst>
          </p:cNvPr>
          <p:cNvSpPr>
            <a:spLocks noGrp="1"/>
          </p:cNvSpPr>
          <p:nvPr>
            <p:ph type="sldNum" sz="quarter" idx="2"/>
          </p:nvPr>
        </p:nvSpPr>
        <p:spPr/>
        <p:txBody>
          <a:bodyPr/>
          <a:lstStyle/>
          <a:p>
            <a:fld id="{86CB4B4D-7CA3-9044-876B-883B54F8677D}" type="slidenum">
              <a:rPr lang="en-TW" smtClean="0"/>
              <a:t>41</a:t>
            </a:fld>
            <a:endParaRPr lang="en-TW"/>
          </a:p>
        </p:txBody>
      </p:sp>
    </p:spTree>
    <p:extLst>
      <p:ext uri="{BB962C8B-B14F-4D97-AF65-F5344CB8AC3E}">
        <p14:creationId xmlns:p14="http://schemas.microsoft.com/office/powerpoint/2010/main" val="168057069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lstStyle/>
          <a:p>
            <a:r>
              <a:t>IaaS: Infrastructure as a Service</a:t>
            </a:r>
          </a:p>
        </p:txBody>
      </p:sp>
      <p:pic>
        <p:nvPicPr>
          <p:cNvPr id="4" name="Picture 3">
            <a:hlinkClick r:id="rId2"/>
            <a:extLst>
              <a:ext uri="{FF2B5EF4-FFF2-40B4-BE49-F238E27FC236}">
                <a16:creationId xmlns:a16="http://schemas.microsoft.com/office/drawing/2014/main" id="{D95E6419-2340-364D-B294-83BB9006505B}"/>
              </a:ext>
            </a:extLst>
          </p:cNvPr>
          <p:cNvPicPr>
            <a:picLocks noChangeAspect="1"/>
          </p:cNvPicPr>
          <p:nvPr/>
        </p:nvPicPr>
        <p:blipFill>
          <a:blip r:embed="rId3"/>
          <a:stretch>
            <a:fillRect/>
          </a:stretch>
        </p:blipFill>
        <p:spPr>
          <a:xfrm>
            <a:off x="1069848" y="929920"/>
            <a:ext cx="7004304" cy="3938016"/>
          </a:xfrm>
          <a:prstGeom prst="rect">
            <a:avLst/>
          </a:prstGeom>
        </p:spPr>
      </p:pic>
      <p:sp>
        <p:nvSpPr>
          <p:cNvPr id="2" name="Slide Number Placeholder 1">
            <a:extLst>
              <a:ext uri="{FF2B5EF4-FFF2-40B4-BE49-F238E27FC236}">
                <a16:creationId xmlns:a16="http://schemas.microsoft.com/office/drawing/2014/main" id="{E22489B2-7093-794D-A1F3-34B5CA338ED4}"/>
              </a:ext>
            </a:extLst>
          </p:cNvPr>
          <p:cNvSpPr>
            <a:spLocks noGrp="1"/>
          </p:cNvSpPr>
          <p:nvPr>
            <p:ph type="sldNum" sz="quarter" idx="2"/>
          </p:nvPr>
        </p:nvSpPr>
        <p:spPr/>
        <p:txBody>
          <a:bodyPr/>
          <a:lstStyle/>
          <a:p>
            <a:fld id="{86CB4B4D-7CA3-9044-876B-883B54F8677D}" type="slidenum">
              <a:rPr lang="en-TW" smtClean="0"/>
              <a:t>42</a:t>
            </a:fld>
            <a:endParaRPr lang="en-TW"/>
          </a:p>
        </p:txBody>
      </p:sp>
    </p:spTree>
    <p:extLst>
      <p:ext uri="{BB962C8B-B14F-4D97-AF65-F5344CB8AC3E}">
        <p14:creationId xmlns:p14="http://schemas.microsoft.com/office/powerpoint/2010/main" val="92171448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 sz="1000" b="0" i="0" u="none" strike="noStrike" kern="0" cap="none" spc="0" normalizeH="0" baseline="0" noProof="0">
              <a:ln>
                <a:noFill/>
              </a:ln>
              <a:solidFill>
                <a:srgbClr val="595959"/>
              </a:solidFill>
              <a:effectLst/>
              <a:uLnTx/>
              <a:uFillTx/>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lang="en-US" dirty="0">
                <a:solidFill>
                  <a:srgbClr val="000000"/>
                </a:solidFill>
              </a:rPr>
              <a:t>Serve as the Control Plane</a:t>
            </a:r>
            <a:endParaRPr kumimoji="0" lang="en-US" sz="1800" b="0" i="0" u="none" strike="noStrike" kern="0" cap="none" spc="0" normalizeH="0" baseline="0" noProof="0" dirty="0">
              <a:ln>
                <a:noFill/>
              </a:ln>
              <a:solidFill>
                <a:srgbClr val="000000"/>
              </a:solidFill>
              <a:effectLst/>
              <a:uLnTx/>
              <a:uFillTx/>
              <a:latin typeface="Arial"/>
              <a:cs typeface="Arial"/>
              <a:sym typeface="Arial"/>
            </a:endParaRP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Define Policies according to high level objectives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Security roles protected by tech not by political influence only</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lang="en-US" dirty="0">
                <a:solidFill>
                  <a:srgbClr val="000000"/>
                </a:solidFill>
              </a:rPr>
              <a:t>L</a:t>
            </a:r>
            <a:r>
              <a:rPr kumimoji="0" lang="en-US" sz="1400" b="0" i="0" u="none" strike="noStrike" kern="0" cap="none" spc="0" normalizeH="0" baseline="0" noProof="0" dirty="0">
                <a:ln>
                  <a:noFill/>
                </a:ln>
                <a:solidFill>
                  <a:srgbClr val="000000"/>
                </a:solidFill>
                <a:effectLst/>
                <a:uLnTx/>
                <a:uFillTx/>
                <a:latin typeface="Arial"/>
                <a:cs typeface="Arial"/>
                <a:sym typeface="Arial"/>
              </a:rPr>
              <a:t>aw enforcement by controlling targeted resources in the Data Plane</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43787"/>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dirty="0">
                <a:ln>
                  <a:noFill/>
                </a:ln>
                <a:solidFill>
                  <a:srgbClr val="FFFFFF"/>
                </a:solidFill>
                <a:effectLst/>
                <a:uLnTx/>
                <a:uFillTx/>
                <a:latin typeface="Arial"/>
                <a:cs typeface="Arial"/>
                <a:sym typeface="Arial"/>
              </a:rPr>
              <a:t>Serve as the Data Plane</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Resources governed by Configurable Policies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Security-sensitive infrastructure that assigns traceable responsibilities to persons</a:t>
            </a:r>
          </a:p>
          <a:p>
            <a:pPr marL="914400" marR="0" lvl="1" indent="-342900" algn="l" defTabSz="914400" rtl="0" eaLnBrk="1" fontAlgn="auto" latinLnBrk="0" hangingPunct="1">
              <a:lnSpc>
                <a:spcPct val="115000"/>
              </a:lnSpc>
              <a:spcBef>
                <a:spcPts val="1600"/>
              </a:spcBef>
              <a:spcAft>
                <a:spcPts val="0"/>
              </a:spcAft>
              <a:buClr>
                <a:srgbClr val="595959"/>
              </a:buClr>
              <a:buSzPts val="1800"/>
              <a:buFont typeface="Arial"/>
              <a:buChar char="●"/>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Provide feedback from real worlds to reflect on the efficacies of laws</a:t>
            </a:r>
          </a:p>
        </p:txBody>
      </p:sp>
      <p:sp>
        <p:nvSpPr>
          <p:cNvPr id="6" name="TextBox 5">
            <a:extLst>
              <a:ext uri="{FF2B5EF4-FFF2-40B4-BE49-F238E27FC236}">
                <a16:creationId xmlns:a16="http://schemas.microsoft.com/office/drawing/2014/main" id="{49C4D493-8996-7A4B-A191-EBD3995FDCAA}"/>
              </a:ext>
            </a:extLst>
          </p:cNvPr>
          <p:cNvSpPr txBox="1"/>
          <p:nvPr/>
        </p:nvSpPr>
        <p:spPr>
          <a:xfrm>
            <a:off x="2932769" y="4663217"/>
            <a:ext cx="32784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0000"/>
                </a:solidFill>
                <a:effectLst/>
                <a:uLnTx/>
                <a:uFillTx/>
                <a:latin typeface="Arial"/>
                <a:cs typeface="Arial"/>
                <a:sym typeface="Arial"/>
              </a:rPr>
              <a:t>Namespace (Data Asset) Management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 descr="Inspection list, checklist, target list, agenda list, todo list icon">
            <a:extLst>
              <a:ext uri="{FF2B5EF4-FFF2-40B4-BE49-F238E27FC236}">
                <a16:creationId xmlns:a16="http://schemas.microsoft.com/office/drawing/2014/main" id="{C1E29DB2-A202-A147-8919-0581748BA37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558688" y="153047"/>
            <a:ext cx="598624" cy="818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4"/>
            <a:extLst>
              <a:ext uri="{FF2B5EF4-FFF2-40B4-BE49-F238E27FC236}">
                <a16:creationId xmlns:a16="http://schemas.microsoft.com/office/drawing/2014/main" id="{C4FDF6B8-D27B-9342-9B24-08A15A859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55455" y="134849"/>
            <a:ext cx="762061" cy="764316"/>
          </a:xfrm>
          <a:prstGeom prst="rect">
            <a:avLst/>
          </a:prstGeom>
        </p:spPr>
      </p:pic>
    </p:spTree>
    <p:extLst>
      <p:ext uri="{BB962C8B-B14F-4D97-AF65-F5344CB8AC3E}">
        <p14:creationId xmlns:p14="http://schemas.microsoft.com/office/powerpoint/2010/main" val="1975705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4156458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2139063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3708943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875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Why is abstraction useful?</a:t>
            </a:r>
          </a:p>
          <a:p>
            <a:pPr lvl="1" indent="-342900">
              <a:buSzPts val="1800"/>
              <a:buFont typeface="Arial"/>
              <a:buChar char="●"/>
            </a:pPr>
            <a:r>
              <a:rPr lang="en-US" dirty="0">
                <a:solidFill>
                  <a:schemeClr val="tx1"/>
                </a:solidFill>
              </a:rPr>
              <a:t>Allow reuse through universal properties</a:t>
            </a:r>
          </a:p>
          <a:p>
            <a:pPr lvl="1" indent="-342900">
              <a:buSzPts val="1800"/>
              <a:buFont typeface="Arial"/>
              <a:buChar char="●"/>
            </a:pPr>
            <a:r>
              <a:rPr lang="en-US" dirty="0">
                <a:solidFill>
                  <a:schemeClr val="tx1"/>
                </a:solidFill>
              </a:rPr>
              <a:t>Avoid resource conflicts</a:t>
            </a:r>
          </a:p>
          <a:p>
            <a:pPr lvl="1" indent="-342900">
              <a:buSzPts val="1800"/>
              <a:buFont typeface="Arial"/>
              <a:buChar char="●"/>
            </a:pPr>
            <a:r>
              <a:rPr lang="en-US" dirty="0">
                <a:solidFill>
                  <a:schemeClr val="tx1"/>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Generalizing concrete experience?</a:t>
            </a:r>
          </a:p>
          <a:p>
            <a:pPr lvl="1" indent="-342900">
              <a:buSzPts val="1800"/>
              <a:buFont typeface="Arial"/>
              <a:buChar char="●"/>
            </a:pPr>
            <a:r>
              <a:rPr lang="en-US" dirty="0">
                <a:solidFill>
                  <a:schemeClr val="bg1"/>
                </a:solidFill>
              </a:rPr>
              <a:t>Make analogies in localized contexts</a:t>
            </a:r>
          </a:p>
          <a:p>
            <a:pPr lvl="1" indent="-342900">
              <a:buSzPts val="1800"/>
              <a:buFont typeface="Arial"/>
              <a:buChar char="●"/>
            </a:pPr>
            <a:r>
              <a:rPr lang="en-US" dirty="0">
                <a:solidFill>
                  <a:schemeClr val="bg1"/>
                </a:solidFill>
              </a:rPr>
              <a:t>Engage sensible metaphors</a:t>
            </a:r>
          </a:p>
          <a:p>
            <a:pPr lvl="1" indent="-342900">
              <a:buSzPts val="1800"/>
              <a:buFont typeface="Arial"/>
              <a:buChar char="●"/>
            </a:pPr>
            <a:r>
              <a:rPr lang="en-US" dirty="0">
                <a:solidFill>
                  <a:schemeClr val="bg1"/>
                </a:solidFill>
              </a:rPr>
              <a:t>Define terms and boundaries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spTree>
    <p:extLst>
      <p:ext uri="{BB962C8B-B14F-4D97-AF65-F5344CB8AC3E}">
        <p14:creationId xmlns:p14="http://schemas.microsoft.com/office/powerpoint/2010/main" val="1056201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IaaS: Infrastructure as a Service"/>
          <p:cNvSpPr txBox="1">
            <a:spLocks noGrp="1"/>
          </p:cNvSpPr>
          <p:nvPr>
            <p:ph type="title"/>
          </p:nvPr>
        </p:nvSpPr>
        <p:spPr>
          <a:prstGeom prst="rect">
            <a:avLst/>
          </a:prstGeom>
        </p:spPr>
        <p:txBody>
          <a:bodyPr>
            <a:normAutofit/>
          </a:bodyPr>
          <a:lstStyle/>
          <a:p>
            <a:r>
              <a:rPr lang="en-US" dirty="0"/>
              <a:t>In the world of Internet of Things</a:t>
            </a:r>
            <a:br>
              <a:rPr lang="en-US" dirty="0"/>
            </a:br>
            <a:r>
              <a:rPr lang="en-US" dirty="0">
                <a:solidFill>
                  <a:srgbClr val="FF0000"/>
                </a:solidFill>
              </a:rPr>
              <a:t>Checks and Balances</a:t>
            </a:r>
            <a:endParaRPr dirty="0">
              <a:solidFill>
                <a:srgbClr val="FF0000"/>
              </a:solidFill>
            </a:endParaRPr>
          </a:p>
        </p:txBody>
      </p:sp>
      <p:pic>
        <p:nvPicPr>
          <p:cNvPr id="5" name="Picture 4">
            <a:hlinkClick r:id="rId2"/>
            <a:extLst>
              <a:ext uri="{FF2B5EF4-FFF2-40B4-BE49-F238E27FC236}">
                <a16:creationId xmlns:a16="http://schemas.microsoft.com/office/drawing/2014/main" id="{2D4D311A-2F3B-D14B-A44A-949C0C95774E}"/>
              </a:ext>
            </a:extLst>
          </p:cNvPr>
          <p:cNvPicPr>
            <a:picLocks noChangeAspect="1"/>
          </p:cNvPicPr>
          <p:nvPr/>
        </p:nvPicPr>
        <p:blipFill>
          <a:blip r:embed="rId3"/>
          <a:stretch>
            <a:fillRect/>
          </a:stretch>
        </p:blipFill>
        <p:spPr>
          <a:xfrm>
            <a:off x="207041" y="1450293"/>
            <a:ext cx="4729418" cy="3340358"/>
          </a:xfrm>
          <a:prstGeom prst="rect">
            <a:avLst/>
          </a:prstGeom>
        </p:spPr>
      </p:pic>
      <p:sp>
        <p:nvSpPr>
          <p:cNvPr id="6" name="TextBox 5">
            <a:extLst>
              <a:ext uri="{FF2B5EF4-FFF2-40B4-BE49-F238E27FC236}">
                <a16:creationId xmlns:a16="http://schemas.microsoft.com/office/drawing/2014/main" id="{B73AF20D-F701-FC46-8400-FA36525AC290}"/>
              </a:ext>
            </a:extLst>
          </p:cNvPr>
          <p:cNvSpPr txBox="1"/>
          <p:nvPr/>
        </p:nvSpPr>
        <p:spPr>
          <a:xfrm>
            <a:off x="2128520" y="2147453"/>
            <a:ext cx="886461"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Data Plane</a:t>
            </a:r>
          </a:p>
        </p:txBody>
      </p:sp>
      <p:sp>
        <p:nvSpPr>
          <p:cNvPr id="7" name="TextBox 6">
            <a:extLst>
              <a:ext uri="{FF2B5EF4-FFF2-40B4-BE49-F238E27FC236}">
                <a16:creationId xmlns:a16="http://schemas.microsoft.com/office/drawing/2014/main" id="{4E68D828-EE85-F440-A03C-8726C6A753C9}"/>
              </a:ext>
            </a:extLst>
          </p:cNvPr>
          <p:cNvSpPr txBox="1"/>
          <p:nvPr/>
        </p:nvSpPr>
        <p:spPr>
          <a:xfrm>
            <a:off x="2029133" y="4438961"/>
            <a:ext cx="1085233"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Control Plane</a:t>
            </a:r>
          </a:p>
        </p:txBody>
      </p:sp>
      <p:pic>
        <p:nvPicPr>
          <p:cNvPr id="8" name="Picture 7">
            <a:hlinkClick r:id="rId2"/>
            <a:extLst>
              <a:ext uri="{FF2B5EF4-FFF2-40B4-BE49-F238E27FC236}">
                <a16:creationId xmlns:a16="http://schemas.microsoft.com/office/drawing/2014/main" id="{2AA1B7C2-84E0-624B-AF0A-529D0172AF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5286676" y="1864576"/>
            <a:ext cx="3656381" cy="2582479"/>
          </a:xfrm>
          <a:prstGeom prst="rect">
            <a:avLst/>
          </a:prstGeom>
        </p:spPr>
      </p:pic>
      <p:sp>
        <p:nvSpPr>
          <p:cNvPr id="9" name="TextBox 8">
            <a:extLst>
              <a:ext uri="{FF2B5EF4-FFF2-40B4-BE49-F238E27FC236}">
                <a16:creationId xmlns:a16="http://schemas.microsoft.com/office/drawing/2014/main" id="{4F9EE2ED-C082-0F48-9EDE-78551EF66AF8}"/>
              </a:ext>
            </a:extLst>
          </p:cNvPr>
          <p:cNvSpPr txBox="1"/>
          <p:nvPr/>
        </p:nvSpPr>
        <p:spPr>
          <a:xfrm>
            <a:off x="7179151" y="3315637"/>
            <a:ext cx="114454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Concretization</a:t>
            </a:r>
          </a:p>
        </p:txBody>
      </p:sp>
      <p:sp>
        <p:nvSpPr>
          <p:cNvPr id="10" name="TextBox 9">
            <a:extLst>
              <a:ext uri="{FF2B5EF4-FFF2-40B4-BE49-F238E27FC236}">
                <a16:creationId xmlns:a16="http://schemas.microsoft.com/office/drawing/2014/main" id="{040769B0-828A-D649-A9DA-5372B210EF2F}"/>
              </a:ext>
            </a:extLst>
          </p:cNvPr>
          <p:cNvSpPr txBox="1"/>
          <p:nvPr/>
        </p:nvSpPr>
        <p:spPr>
          <a:xfrm>
            <a:off x="6053350" y="3315637"/>
            <a:ext cx="896079"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FF0000"/>
                </a:solidFill>
                <a:effectLst/>
                <a:uFillTx/>
                <a:latin typeface="+mj-lt"/>
                <a:ea typeface="+mj-ea"/>
                <a:cs typeface="+mj-cs"/>
                <a:sym typeface="Arial"/>
              </a:rPr>
              <a:t>Abstraction</a:t>
            </a:r>
          </a:p>
        </p:txBody>
      </p:sp>
      <p:sp>
        <p:nvSpPr>
          <p:cNvPr id="2" name="Slide Number Placeholder 1">
            <a:extLst>
              <a:ext uri="{FF2B5EF4-FFF2-40B4-BE49-F238E27FC236}">
                <a16:creationId xmlns:a16="http://schemas.microsoft.com/office/drawing/2014/main" id="{BFBD9A7A-853B-0D46-BCFA-EA8068624CCF}"/>
              </a:ext>
            </a:extLst>
          </p:cNvPr>
          <p:cNvSpPr>
            <a:spLocks noGrp="1"/>
          </p:cNvSpPr>
          <p:nvPr>
            <p:ph type="sldNum" sz="quarter" idx="2"/>
          </p:nvPr>
        </p:nvSpPr>
        <p:spPr/>
        <p:txBody>
          <a:bodyPr/>
          <a:lstStyle/>
          <a:p>
            <a:fld id="{86CB4B4D-7CA3-9044-876B-883B54F8677D}" type="slidenum">
              <a:rPr lang="en-TW" smtClean="0"/>
              <a:t>49</a:t>
            </a:fld>
            <a:endParaRPr lang="en-TW"/>
          </a:p>
        </p:txBody>
      </p:sp>
    </p:spTree>
    <p:extLst>
      <p:ext uri="{BB962C8B-B14F-4D97-AF65-F5344CB8AC3E}">
        <p14:creationId xmlns:p14="http://schemas.microsoft.com/office/powerpoint/2010/main" val="392680359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Cognitive Scientists are always struggling with the same question</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3" name="Picture 2">
            <a:hlinkClick r:id="rId2"/>
            <a:extLst>
              <a:ext uri="{FF2B5EF4-FFF2-40B4-BE49-F238E27FC236}">
                <a16:creationId xmlns:a16="http://schemas.microsoft.com/office/drawing/2014/main" id="{12E40606-D3A6-3F44-A1DF-B64CC74395C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5547" y="1487714"/>
            <a:ext cx="2511596" cy="3227171"/>
          </a:xfrm>
          <a:prstGeom prst="rect">
            <a:avLst/>
          </a:prstGeom>
        </p:spPr>
      </p:pic>
      <p:pic>
        <p:nvPicPr>
          <p:cNvPr id="7" name="Picture 6">
            <a:hlinkClick r:id="rId4"/>
            <a:extLst>
              <a:ext uri="{FF2B5EF4-FFF2-40B4-BE49-F238E27FC236}">
                <a16:creationId xmlns:a16="http://schemas.microsoft.com/office/drawing/2014/main" id="{EAC624D0-8D57-EA49-A5C0-CC7A4D3565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81171" y="1487714"/>
            <a:ext cx="3986841" cy="3227614"/>
          </a:xfrm>
          <a:prstGeom prst="rect">
            <a:avLst/>
          </a:prstGeom>
        </p:spPr>
      </p:pic>
    </p:spTree>
    <p:extLst>
      <p:ext uri="{BB962C8B-B14F-4D97-AF65-F5344CB8AC3E}">
        <p14:creationId xmlns:p14="http://schemas.microsoft.com/office/powerpoint/2010/main" val="1046095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A New Kind of Operating Systems</a:t>
            </a:r>
            <a:b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b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with built-in Governance</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grpSp>
        <p:nvGrpSpPr>
          <p:cNvPr id="11" name="Group 10">
            <a:extLst>
              <a:ext uri="{FF2B5EF4-FFF2-40B4-BE49-F238E27FC236}">
                <a16:creationId xmlns:a16="http://schemas.microsoft.com/office/drawing/2014/main" id="{F14898C0-C88D-4445-AB21-AAE608D1AF23}"/>
              </a:ext>
            </a:extLst>
          </p:cNvPr>
          <p:cNvGrpSpPr/>
          <p:nvPr/>
        </p:nvGrpSpPr>
        <p:grpSpPr>
          <a:xfrm>
            <a:off x="776816" y="1441172"/>
            <a:ext cx="7590367" cy="3533447"/>
            <a:chOff x="776816" y="1441172"/>
            <a:chExt cx="7590367" cy="3533447"/>
          </a:xfrm>
        </p:grpSpPr>
        <p:grpSp>
          <p:nvGrpSpPr>
            <p:cNvPr id="9" name="Group 8">
              <a:extLst>
                <a:ext uri="{FF2B5EF4-FFF2-40B4-BE49-F238E27FC236}">
                  <a16:creationId xmlns:a16="http://schemas.microsoft.com/office/drawing/2014/main" id="{1630B2E9-B747-554D-B75A-E6226FEE4D66}"/>
                </a:ext>
              </a:extLst>
            </p:cNvPr>
            <p:cNvGrpSpPr/>
            <p:nvPr/>
          </p:nvGrpSpPr>
          <p:grpSpPr>
            <a:xfrm>
              <a:off x="776816" y="1441172"/>
              <a:ext cx="7590367" cy="3533447"/>
              <a:chOff x="776816" y="1441172"/>
              <a:chExt cx="7590367" cy="3533447"/>
            </a:xfrm>
          </p:grpSpPr>
          <p:pic>
            <p:nvPicPr>
              <p:cNvPr id="7" name="Picture 6">
                <a:hlinkClick r:id="rId3"/>
                <a:extLst>
                  <a:ext uri="{FF2B5EF4-FFF2-40B4-BE49-F238E27FC236}">
                    <a16:creationId xmlns:a16="http://schemas.microsoft.com/office/drawing/2014/main" id="{38A445E9-6013-E240-BDA6-D0626E0A8490}"/>
                  </a:ext>
                </a:extLst>
              </p:cNvPr>
              <p:cNvPicPr>
                <a:picLocks noChangeAspect="1"/>
              </p:cNvPicPr>
              <p:nvPr/>
            </p:nvPicPr>
            <p:blipFill>
              <a:blip r:embed="rId4"/>
              <a:stretch>
                <a:fillRect/>
              </a:stretch>
            </p:blipFill>
            <p:spPr>
              <a:xfrm>
                <a:off x="776816" y="1441172"/>
                <a:ext cx="7590367" cy="3533447"/>
              </a:xfrm>
              <a:prstGeom prst="rect">
                <a:avLst/>
              </a:prstGeom>
            </p:spPr>
          </p:pic>
          <p:sp>
            <p:nvSpPr>
              <p:cNvPr id="8" name="TextBox 7">
                <a:extLst>
                  <a:ext uri="{FF2B5EF4-FFF2-40B4-BE49-F238E27FC236}">
                    <a16:creationId xmlns:a16="http://schemas.microsoft.com/office/drawing/2014/main" id="{522901E4-4A57-204C-B663-7E5FA9DEFD37}"/>
                  </a:ext>
                </a:extLst>
              </p:cNvPr>
              <p:cNvSpPr txBox="1"/>
              <p:nvPr/>
            </p:nvSpPr>
            <p:spPr>
              <a:xfrm>
                <a:off x="1848678" y="4442792"/>
                <a:ext cx="606256" cy="200055"/>
              </a:xfrm>
              <a:prstGeom prst="rect">
                <a:avLst/>
              </a:prstGeom>
              <a:noFill/>
            </p:spPr>
            <p:txBody>
              <a:bodyPr wrap="none" rtlCol="0">
                <a:spAutoFit/>
              </a:bodyPr>
              <a:lstStyle/>
              <a:p>
                <a:r>
                  <a:rPr lang="en-TW" sz="700" b="1" dirty="0">
                    <a:latin typeface="Times" pitchFamily="2" charset="0"/>
                  </a:rPr>
                  <a:t>Data Plane</a:t>
                </a:r>
              </a:p>
            </p:txBody>
          </p:sp>
        </p:grpSp>
        <p:sp>
          <p:nvSpPr>
            <p:cNvPr id="10" name="Oval 9">
              <a:extLst>
                <a:ext uri="{FF2B5EF4-FFF2-40B4-BE49-F238E27FC236}">
                  <a16:creationId xmlns:a16="http://schemas.microsoft.com/office/drawing/2014/main" id="{1F69CEEF-0E17-CF47-8A4C-8493192DE80C}"/>
                </a:ext>
              </a:extLst>
            </p:cNvPr>
            <p:cNvSpPr/>
            <p:nvPr/>
          </p:nvSpPr>
          <p:spPr>
            <a:xfrm>
              <a:off x="1431219" y="4094922"/>
              <a:ext cx="1441174" cy="6957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3" name="Slide Number Placeholder 2">
            <a:extLst>
              <a:ext uri="{FF2B5EF4-FFF2-40B4-BE49-F238E27FC236}">
                <a16:creationId xmlns:a16="http://schemas.microsoft.com/office/drawing/2014/main" id="{EFE3108C-FEEC-634F-A633-061B2F4928A0}"/>
              </a:ext>
            </a:extLst>
          </p:cNvPr>
          <p:cNvSpPr>
            <a:spLocks noGrp="1"/>
          </p:cNvSpPr>
          <p:nvPr>
            <p:ph type="sldNum" sz="quarter" idx="12"/>
          </p:nvPr>
        </p:nvSpPr>
        <p:spPr/>
        <p:txBody>
          <a:bodyPr/>
          <a:lstStyle/>
          <a:p>
            <a:fld id="{713C7D3C-22D2-7449-8935-5F36E8921380}" type="slidenum">
              <a:rPr lang="en-US" smtClean="0"/>
              <a:pPr/>
              <a:t>50</a:t>
            </a:fld>
            <a:endParaRPr lang="en-US" dirty="0"/>
          </a:p>
        </p:txBody>
      </p:sp>
    </p:spTree>
    <p:extLst>
      <p:ext uri="{BB962C8B-B14F-4D97-AF65-F5344CB8AC3E}">
        <p14:creationId xmlns:p14="http://schemas.microsoft.com/office/powerpoint/2010/main" val="1624041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789" y="-10736"/>
            <a:ext cx="8489373" cy="857250"/>
          </a:xfrm>
        </p:spPr>
        <p:txBody>
          <a:bodyPr>
            <a:noAutofit/>
          </a:bodyPr>
          <a:lstStyle/>
          <a:p>
            <a:pPr algn="ctr">
              <a:lnSpc>
                <a:spcPct val="150000"/>
              </a:lnSpc>
            </a:pPr>
            <a:r>
              <a:rPr lang="en-US" altLang="zh-CN"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Book Keeping/Ledger Technologies</a:t>
            </a:r>
            <a:endParaRPr lang="en-US"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a:hlinkClick r:id="rId3"/>
            <a:extLst>
              <a:ext uri="{FF2B5EF4-FFF2-40B4-BE49-F238E27FC236}">
                <a16:creationId xmlns:a16="http://schemas.microsoft.com/office/drawing/2014/main" id="{E32A4C80-E9F7-834D-AE57-BF5FC09D7923}"/>
              </a:ext>
            </a:extLst>
          </p:cNvPr>
          <p:cNvPicPr>
            <a:picLocks noChangeAspect="1"/>
          </p:cNvPicPr>
          <p:nvPr/>
        </p:nvPicPr>
        <p:blipFill>
          <a:blip r:embed="rId4"/>
          <a:stretch>
            <a:fillRect/>
          </a:stretch>
        </p:blipFill>
        <p:spPr>
          <a:xfrm>
            <a:off x="327789" y="1265244"/>
            <a:ext cx="3725385" cy="2118028"/>
          </a:xfrm>
          <a:prstGeom prst="rect">
            <a:avLst/>
          </a:prstGeom>
        </p:spPr>
      </p:pic>
      <p:pic>
        <p:nvPicPr>
          <p:cNvPr id="6" name="Picture 5">
            <a:hlinkClick r:id="rId5"/>
            <a:extLst>
              <a:ext uri="{FF2B5EF4-FFF2-40B4-BE49-F238E27FC236}">
                <a16:creationId xmlns:a16="http://schemas.microsoft.com/office/drawing/2014/main" id="{B1AA7D71-2472-C549-92FA-CADFE15926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2000" y="1265244"/>
            <a:ext cx="4191963" cy="2611510"/>
          </a:xfrm>
          <a:prstGeom prst="rect">
            <a:avLst/>
          </a:prstGeom>
        </p:spPr>
      </p:pic>
      <p:sp>
        <p:nvSpPr>
          <p:cNvPr id="3" name="Slide Number Placeholder 2">
            <a:extLst>
              <a:ext uri="{FF2B5EF4-FFF2-40B4-BE49-F238E27FC236}">
                <a16:creationId xmlns:a16="http://schemas.microsoft.com/office/drawing/2014/main" id="{05E520EE-2D48-AD43-8CDA-4D5CC09B8058}"/>
              </a:ext>
            </a:extLst>
          </p:cNvPr>
          <p:cNvSpPr>
            <a:spLocks noGrp="1"/>
          </p:cNvSpPr>
          <p:nvPr>
            <p:ph type="sldNum" sz="quarter" idx="12"/>
          </p:nvPr>
        </p:nvSpPr>
        <p:spPr/>
        <p:txBody>
          <a:bodyPr/>
          <a:lstStyle/>
          <a:p>
            <a:fld id="{713C7D3C-22D2-7449-8935-5F36E8921380}" type="slidenum">
              <a:rPr lang="en-US" smtClean="0"/>
              <a:pPr/>
              <a:t>51</a:t>
            </a:fld>
            <a:endParaRPr lang="en-US" dirty="0"/>
          </a:p>
        </p:txBody>
      </p:sp>
    </p:spTree>
    <p:extLst>
      <p:ext uri="{BB962C8B-B14F-4D97-AF65-F5344CB8AC3E}">
        <p14:creationId xmlns:p14="http://schemas.microsoft.com/office/powerpoint/2010/main" val="2684235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Uncertainties at many levels"/>
          <p:cNvSpPr txBox="1">
            <a:spLocks noGrp="1"/>
          </p:cNvSpPr>
          <p:nvPr>
            <p:ph type="title"/>
          </p:nvPr>
        </p:nvSpPr>
        <p:spPr>
          <a:xfrm>
            <a:off x="1580941" y="241458"/>
            <a:ext cx="5982117" cy="946201"/>
          </a:xfrm>
          <a:prstGeom prst="rect">
            <a:avLst/>
          </a:prstGeom>
        </p:spPr>
        <p:txBody>
          <a:bodyPr>
            <a:normAutofit fontScale="90000"/>
          </a:bodyPr>
          <a:lstStyle/>
          <a:p>
            <a:r>
              <a:rPr lang="en-US" dirty="0"/>
              <a:t>Not Information Asymmetry, but</a:t>
            </a:r>
            <a:br>
              <a:rPr lang="en-US" dirty="0"/>
            </a:br>
            <a:r>
              <a:rPr lang="en-US" dirty="0"/>
              <a:t>promote the </a:t>
            </a:r>
            <a:r>
              <a:rPr lang="en-US" dirty="0">
                <a:solidFill>
                  <a:srgbClr val="FF0000"/>
                </a:solidFill>
              </a:rPr>
              <a:t>Principle of Information Symmetry</a:t>
            </a:r>
            <a:endParaRPr dirty="0">
              <a:solidFill>
                <a:srgbClr val="FF0000"/>
              </a:solidFill>
            </a:endParaRPr>
          </a:p>
        </p:txBody>
      </p:sp>
      <p:pic>
        <p:nvPicPr>
          <p:cNvPr id="4" name="Picture 8">
            <a:extLst>
              <a:ext uri="{FF2B5EF4-FFF2-40B4-BE49-F238E27FC236}">
                <a16:creationId xmlns:a16="http://schemas.microsoft.com/office/drawing/2014/main" id="{2EF7BBB9-9782-AB42-9B8B-D13A7643788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90889" y="1187659"/>
            <a:ext cx="6162219" cy="345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2BA68D-E210-1A49-B09B-760359722C54}"/>
              </a:ext>
            </a:extLst>
          </p:cNvPr>
          <p:cNvSpPr>
            <a:spLocks noGrp="1"/>
          </p:cNvSpPr>
          <p:nvPr>
            <p:ph type="sldNum" sz="quarter" idx="2"/>
          </p:nvPr>
        </p:nvSpPr>
        <p:spPr/>
        <p:txBody>
          <a:bodyPr/>
          <a:lstStyle/>
          <a:p>
            <a:fld id="{86CB4B4D-7CA3-9044-876B-883B54F8677D}" type="slidenum">
              <a:rPr lang="en-TW" smtClean="0"/>
              <a:t>52</a:t>
            </a:fld>
            <a:endParaRPr lang="en-TW"/>
          </a:p>
        </p:txBody>
      </p:sp>
    </p:spTree>
    <p:extLst>
      <p:ext uri="{BB962C8B-B14F-4D97-AF65-F5344CB8AC3E}">
        <p14:creationId xmlns:p14="http://schemas.microsoft.com/office/powerpoint/2010/main" val="249549049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he Question of Equity"/>
          <p:cNvSpPr txBox="1">
            <a:spLocks noGrp="1"/>
          </p:cNvSpPr>
          <p:nvPr>
            <p:ph type="title"/>
          </p:nvPr>
        </p:nvSpPr>
        <p:spPr>
          <a:prstGeom prst="rect">
            <a:avLst/>
          </a:prstGeom>
        </p:spPr>
        <p:txBody>
          <a:bodyPr/>
          <a:lstStyle/>
          <a:p>
            <a:r>
              <a:rPr lang="en-US" dirty="0"/>
              <a:t>Open and then </a:t>
            </a:r>
            <a:r>
              <a:rPr lang="en-US" dirty="0">
                <a:solidFill>
                  <a:srgbClr val="FF0000"/>
                </a:solidFill>
              </a:rPr>
              <a:t>Free</a:t>
            </a:r>
            <a:endParaRPr dirty="0">
              <a:solidFill>
                <a:srgbClr val="FF0000"/>
              </a:solidFill>
            </a:endParaRPr>
          </a:p>
        </p:txBody>
      </p:sp>
      <p:sp>
        <p:nvSpPr>
          <p:cNvPr id="3" name="Content Placeholder 3">
            <a:extLst>
              <a:ext uri="{FF2B5EF4-FFF2-40B4-BE49-F238E27FC236}">
                <a16:creationId xmlns:a16="http://schemas.microsoft.com/office/drawing/2014/main" id="{22048CCA-D37C-604E-9255-37EE0C6E731F}"/>
              </a:ext>
            </a:extLst>
          </p:cNvPr>
          <p:cNvSpPr txBox="1">
            <a:spLocks/>
          </p:cNvSpPr>
          <p:nvPr/>
        </p:nvSpPr>
        <p:spPr>
          <a:xfrm>
            <a:off x="530896" y="1532311"/>
            <a:ext cx="5903156" cy="244117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use publicly available technologies and other resources in the learning process</a:t>
            </a:r>
            <a:endPar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Right to resolve conflicts </a:t>
            </a:r>
            <a:r>
              <a:rPr kumimoji="0" lang="en-US" altLang="zh-CN"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in a dynamic context in digitized space</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make decisions related to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personal digital assets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Freedom to express one</a:t>
            </a:r>
            <a:r>
              <a:rPr kumimoji="0" lang="en-US" sz="2000" b="0" i="0" u="none" strike="noStrike" kern="1200" cap="none" spc="0" normalizeH="0" baseline="0" noProof="0" dirty="0">
                <a:ln>
                  <a:noFill/>
                </a:ln>
                <a:solidFill>
                  <a:srgbClr val="FFFFFF"/>
                </a:solidFill>
                <a:effectLst/>
                <a:uLnTx/>
                <a:uFillTx/>
                <a:latin typeface="Helvetica"/>
                <a:ea typeface="Adobe 繁黑體 Std B"/>
                <a:cs typeface="Adobe 繁黑體 Std B"/>
                <a:sym typeface="Arial"/>
              </a:rPr>
              <a:t>’</a:t>
            </a:r>
            <a:r>
              <a:rPr kumimoji="0" lang="en-US" sz="2000" b="0" i="0" u="none" strike="noStrike" kern="1200" cap="none" spc="0" normalizeH="0" baseline="0" noProof="0" dirty="0">
                <a:ln>
                  <a:noFill/>
                </a:ln>
                <a:solidFill>
                  <a:srgbClr val="FFFFFF"/>
                </a:solidFill>
                <a:effectLst/>
                <a:uLnTx/>
                <a:uFillTx/>
                <a:latin typeface="Adobe 繁黑體 Std B"/>
                <a:ea typeface="Adobe 繁黑體 Std B"/>
                <a:cs typeface="Adobe 繁黑體 Std B"/>
                <a:sym typeface="Arial"/>
              </a:rPr>
              <a:t>s opinions</a:t>
            </a:r>
          </a:p>
        </p:txBody>
      </p:sp>
      <p:sp>
        <p:nvSpPr>
          <p:cNvPr id="4" name="TextBox 3">
            <a:extLst>
              <a:ext uri="{FF2B5EF4-FFF2-40B4-BE49-F238E27FC236}">
                <a16:creationId xmlns:a16="http://schemas.microsoft.com/office/drawing/2014/main" id="{DE9F31C7-2697-AA48-8386-59F9DCB93005}"/>
              </a:ext>
            </a:extLst>
          </p:cNvPr>
          <p:cNvSpPr txBox="1"/>
          <p:nvPr/>
        </p:nvSpPr>
        <p:spPr>
          <a:xfrm>
            <a:off x="1562312" y="4607458"/>
            <a:ext cx="5665333" cy="307777"/>
          </a:xfrm>
          <a:prstGeom prst="rect">
            <a:avLst/>
          </a:prstGeom>
          <a:noFill/>
        </p:spPr>
        <p:txBody>
          <a:bodyPr wrap="non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Paraphrased from “Free Software, Free Society” by Richard Stallman</a:t>
            </a:r>
          </a:p>
        </p:txBody>
      </p:sp>
      <p:pic>
        <p:nvPicPr>
          <p:cNvPr id="5" name="Picture 4">
            <a:extLst>
              <a:ext uri="{FF2B5EF4-FFF2-40B4-BE49-F238E27FC236}">
                <a16:creationId xmlns:a16="http://schemas.microsoft.com/office/drawing/2014/main" id="{D1F7FD9B-B408-7745-B155-ACF0474D29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7113" y="382153"/>
            <a:ext cx="1861725" cy="2792587"/>
          </a:xfrm>
          <a:prstGeom prst="rect">
            <a:avLst/>
          </a:prstGeom>
        </p:spPr>
      </p:pic>
      <p:sp>
        <p:nvSpPr>
          <p:cNvPr id="6" name="TextBox 5">
            <a:extLst>
              <a:ext uri="{FF2B5EF4-FFF2-40B4-BE49-F238E27FC236}">
                <a16:creationId xmlns:a16="http://schemas.microsoft.com/office/drawing/2014/main" id="{8BFBB14E-CF52-8C44-BD68-04F1A1C6B1BB}"/>
              </a:ext>
            </a:extLst>
          </p:cNvPr>
          <p:cNvSpPr txBox="1"/>
          <p:nvPr/>
        </p:nvSpPr>
        <p:spPr>
          <a:xfrm rot="10800000" flipV="1">
            <a:off x="6657112" y="3204044"/>
            <a:ext cx="1861725" cy="7078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a:cs typeface="Arial"/>
                <a:sym typeface="Arial"/>
              </a:rPr>
              <a:t>Founder of Free Software Foundation, and Creator of GNU/Linux. Image credit: Wikipedia</a:t>
            </a:r>
          </a:p>
        </p:txBody>
      </p:sp>
      <p:sp>
        <p:nvSpPr>
          <p:cNvPr id="9" name="Rounded Rectangle 8">
            <a:extLst>
              <a:ext uri="{FF2B5EF4-FFF2-40B4-BE49-F238E27FC236}">
                <a16:creationId xmlns:a16="http://schemas.microsoft.com/office/drawing/2014/main" id="{2C50387F-53BE-4443-8905-8BE0987BFF68}"/>
              </a:ext>
            </a:extLst>
          </p:cNvPr>
          <p:cNvSpPr/>
          <p:nvPr/>
        </p:nvSpPr>
        <p:spPr>
          <a:xfrm>
            <a:off x="530895" y="1620982"/>
            <a:ext cx="5697558" cy="1330036"/>
          </a:xfrm>
          <a:prstGeom prst="roundRect">
            <a:avLst/>
          </a:prstGeom>
          <a:no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12" name="Rounded Rectangle 11">
            <a:extLst>
              <a:ext uri="{FF2B5EF4-FFF2-40B4-BE49-F238E27FC236}">
                <a16:creationId xmlns:a16="http://schemas.microsoft.com/office/drawing/2014/main" id="{B4A07859-6DE7-4543-A54B-083D6379A1E5}"/>
              </a:ext>
            </a:extLst>
          </p:cNvPr>
          <p:cNvSpPr/>
          <p:nvPr/>
        </p:nvSpPr>
        <p:spPr>
          <a:xfrm>
            <a:off x="530895" y="3246471"/>
            <a:ext cx="5697558" cy="1044000"/>
          </a:xfrm>
          <a:prstGeom prst="roundRect">
            <a:avLst/>
          </a:prstGeom>
          <a:noFill/>
          <a:ln w="63500" cap="flat">
            <a:solidFill>
              <a:srgbClr val="FF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TW" sz="1400" b="0" i="0" u="none" strike="noStrike" kern="0" cap="none" spc="0" normalizeH="0" baseline="0" noProof="0">
              <a:ln>
                <a:noFill/>
              </a:ln>
              <a:solidFill>
                <a:srgbClr val="AAFFEE"/>
              </a:solidFill>
              <a:effectLst/>
              <a:uLnTx/>
              <a:uFillTx/>
              <a:latin typeface="Arial"/>
              <a:ea typeface="+mj-ea"/>
              <a:cs typeface="Arial"/>
              <a:sym typeface="Arial"/>
            </a:endParaRPr>
          </a:p>
        </p:txBody>
      </p:sp>
      <p:sp>
        <p:nvSpPr>
          <p:cNvPr id="2" name="TextBox 1">
            <a:extLst>
              <a:ext uri="{FF2B5EF4-FFF2-40B4-BE49-F238E27FC236}">
                <a16:creationId xmlns:a16="http://schemas.microsoft.com/office/drawing/2014/main" id="{1696F4E9-16A2-9E47-A011-07BB9959E107}"/>
              </a:ext>
            </a:extLst>
          </p:cNvPr>
          <p:cNvSpPr txBox="1"/>
          <p:nvPr/>
        </p:nvSpPr>
        <p:spPr>
          <a:xfrm>
            <a:off x="968343" y="1380695"/>
            <a:ext cx="105477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AAFFEE"/>
                </a:solidFill>
                <a:effectLst/>
                <a:uLnTx/>
                <a:uFillTx/>
                <a:latin typeface="Arial"/>
                <a:ea typeface="+mj-ea"/>
                <a:cs typeface="Arial"/>
                <a:sym typeface="Arial"/>
              </a:rPr>
              <a:t>Open Source</a:t>
            </a:r>
          </a:p>
        </p:txBody>
      </p:sp>
      <p:sp>
        <p:nvSpPr>
          <p:cNvPr id="10" name="TextBox 9">
            <a:extLst>
              <a:ext uri="{FF2B5EF4-FFF2-40B4-BE49-F238E27FC236}">
                <a16:creationId xmlns:a16="http://schemas.microsoft.com/office/drawing/2014/main" id="{0A78F903-0080-5C47-9A6C-D4C60AF941C0}"/>
              </a:ext>
            </a:extLst>
          </p:cNvPr>
          <p:cNvSpPr txBox="1"/>
          <p:nvPr/>
        </p:nvSpPr>
        <p:spPr>
          <a:xfrm>
            <a:off x="968343" y="3007121"/>
            <a:ext cx="1123706"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TW" sz="1400" b="0" i="0" u="none" strike="noStrike" kern="0" cap="none" spc="0" normalizeH="0" baseline="0" noProof="0" dirty="0">
                <a:ln>
                  <a:noFill/>
                </a:ln>
                <a:solidFill>
                  <a:srgbClr val="FF0000"/>
                </a:solidFill>
                <a:effectLst/>
                <a:uLnTx/>
                <a:uFillTx/>
                <a:latin typeface="Arial"/>
                <a:ea typeface="+mj-ea"/>
                <a:cs typeface="Arial"/>
                <a:sym typeface="Arial"/>
              </a:rPr>
              <a:t>Free Software</a:t>
            </a:r>
          </a:p>
        </p:txBody>
      </p:sp>
      <p:sp>
        <p:nvSpPr>
          <p:cNvPr id="7" name="Slide Number Placeholder 6">
            <a:extLst>
              <a:ext uri="{FF2B5EF4-FFF2-40B4-BE49-F238E27FC236}">
                <a16:creationId xmlns:a16="http://schemas.microsoft.com/office/drawing/2014/main" id="{22186153-858D-F243-A627-0598C57B7277}"/>
              </a:ext>
            </a:extLst>
          </p:cNvPr>
          <p:cNvSpPr>
            <a:spLocks noGrp="1"/>
          </p:cNvSpPr>
          <p:nvPr>
            <p:ph type="sldNum" sz="quarter" idx="2"/>
          </p:nvPr>
        </p:nvSpPr>
        <p:spPr/>
        <p:txBody>
          <a:bodyPr/>
          <a:lstStyle/>
          <a:p>
            <a:fld id="{86CB4B4D-7CA3-9044-876B-883B54F8677D}" type="slidenum">
              <a:rPr lang="en-TW" smtClean="0"/>
              <a:t>53</a:t>
            </a:fld>
            <a:endParaRPr lang="en-TW"/>
          </a:p>
        </p:txBody>
      </p:sp>
    </p:spTree>
    <p:extLst>
      <p:ext uri="{BB962C8B-B14F-4D97-AF65-F5344CB8AC3E}">
        <p14:creationId xmlns:p14="http://schemas.microsoft.com/office/powerpoint/2010/main" val="44769839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articipation Model"/>
          <p:cNvSpPr txBox="1">
            <a:spLocks noGrp="1"/>
          </p:cNvSpPr>
          <p:nvPr>
            <p:ph type="title"/>
          </p:nvPr>
        </p:nvSpPr>
        <p:spPr>
          <a:prstGeom prst="rect">
            <a:avLst/>
          </a:prstGeom>
        </p:spPr>
        <p:txBody>
          <a:bodyPr/>
          <a:lstStyle/>
          <a:p>
            <a:r>
              <a:rPr dirty="0"/>
              <a:t>Participation Model</a:t>
            </a:r>
            <a:r>
              <a:rPr lang="en-US" dirty="0"/>
              <a:t> and Data Agencies</a:t>
            </a:r>
            <a:endParaRPr dirty="0"/>
          </a:p>
        </p:txBody>
      </p:sp>
      <p:grpSp>
        <p:nvGrpSpPr>
          <p:cNvPr id="2" name="Group 1">
            <a:extLst>
              <a:ext uri="{FF2B5EF4-FFF2-40B4-BE49-F238E27FC236}">
                <a16:creationId xmlns:a16="http://schemas.microsoft.com/office/drawing/2014/main" id="{29521F15-068E-0C47-B2A6-CF54D0D4F1C0}"/>
              </a:ext>
            </a:extLst>
          </p:cNvPr>
          <p:cNvGrpSpPr/>
          <p:nvPr/>
        </p:nvGrpSpPr>
        <p:grpSpPr>
          <a:xfrm>
            <a:off x="427985" y="2944629"/>
            <a:ext cx="2872740" cy="1651130"/>
            <a:chOff x="1586198" y="3548404"/>
            <a:chExt cx="2872740" cy="1651130"/>
          </a:xfrm>
        </p:grpSpPr>
        <p:sp>
          <p:nvSpPr>
            <p:cNvPr id="13" name="Rectangle: Top Corners Rounded 2">
              <a:extLst>
                <a:ext uri="{FF2B5EF4-FFF2-40B4-BE49-F238E27FC236}">
                  <a16:creationId xmlns:a16="http://schemas.microsoft.com/office/drawing/2014/main" id="{FCBBDA22-3804-B147-AA1F-75CC549F9EEE}"/>
                </a:ext>
              </a:extLst>
            </p:cNvPr>
            <p:cNvSpPr/>
            <p:nvPr/>
          </p:nvSpPr>
          <p:spPr>
            <a:xfrm>
              <a:off x="1586198" y="354840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Helvetica"/>
                  <a:sym typeface="Arial"/>
                </a:rPr>
                <a:t>Metrics for Success</a:t>
              </a:r>
            </a:p>
          </p:txBody>
        </p:sp>
        <p:sp>
          <p:nvSpPr>
            <p:cNvPr id="14" name="Rectangle: Top Corners Rounded 3">
              <a:extLst>
                <a:ext uri="{FF2B5EF4-FFF2-40B4-BE49-F238E27FC236}">
                  <a16:creationId xmlns:a16="http://schemas.microsoft.com/office/drawing/2014/main" id="{A603245D-9042-1E4B-BD06-14C32A40884F}"/>
                </a:ext>
              </a:extLst>
            </p:cNvPr>
            <p:cNvSpPr/>
            <p:nvPr/>
          </p:nvSpPr>
          <p:spPr>
            <a:xfrm>
              <a:off x="1586198" y="4046558"/>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Observability/Data Immutability. Data Presentation Tech</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grpSp>
        <p:nvGrpSpPr>
          <p:cNvPr id="27" name="Group 26">
            <a:extLst>
              <a:ext uri="{FF2B5EF4-FFF2-40B4-BE49-F238E27FC236}">
                <a16:creationId xmlns:a16="http://schemas.microsoft.com/office/drawing/2014/main" id="{28CE2729-B77E-CC4E-98E8-6C03D4F03F80}"/>
              </a:ext>
            </a:extLst>
          </p:cNvPr>
          <p:cNvGrpSpPr/>
          <p:nvPr/>
        </p:nvGrpSpPr>
        <p:grpSpPr>
          <a:xfrm>
            <a:off x="6173465" y="2965398"/>
            <a:ext cx="2872740" cy="1630361"/>
            <a:chOff x="7686358" y="3730784"/>
            <a:chExt cx="2872740" cy="1630361"/>
          </a:xfrm>
        </p:grpSpPr>
        <p:sp>
          <p:nvSpPr>
            <p:cNvPr id="15" name="Rectangle: Top Corners Rounded 4">
              <a:extLst>
                <a:ext uri="{FF2B5EF4-FFF2-40B4-BE49-F238E27FC236}">
                  <a16:creationId xmlns:a16="http://schemas.microsoft.com/office/drawing/2014/main" id="{CB1E1F7C-9491-F345-AD67-82C0C2EC61C8}"/>
                </a:ext>
              </a:extLst>
            </p:cNvPr>
            <p:cNvSpPr/>
            <p:nvPr/>
          </p:nvSpPr>
          <p:spPr>
            <a:xfrm>
              <a:off x="7686358" y="3730784"/>
              <a:ext cx="2872740" cy="500170"/>
            </a:xfrm>
            <a:prstGeom prst="round2SameRect">
              <a:avLst>
                <a:gd name="adj1" fmla="val 50000"/>
                <a:gd name="adj2" fmla="val 0"/>
              </a:avLst>
            </a:prstGeom>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Reclaim Rights to Digital ID</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6" name="Rectangle: Top Corners Rounded 6">
              <a:extLst>
                <a:ext uri="{FF2B5EF4-FFF2-40B4-BE49-F238E27FC236}">
                  <a16:creationId xmlns:a16="http://schemas.microsoft.com/office/drawing/2014/main" id="{62DBE3F4-FE22-2041-8EEE-C057611707EB}"/>
                </a:ext>
              </a:extLst>
            </p:cNvPr>
            <p:cNvSpPr/>
            <p:nvPr/>
          </p:nvSpPr>
          <p:spPr>
            <a:xfrm>
              <a:off x="7686358" y="4208169"/>
              <a:ext cx="2872740" cy="115297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Affordable Personal Security (OpenID/Kerberos)</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5214A"/>
                  </a:solidFill>
                  <a:effectLst/>
                  <a:uLnTx/>
                  <a:uFillTx/>
                  <a:latin typeface="Helvetica"/>
                  <a:sym typeface="Arial"/>
                </a:rPr>
                <a:t>Anonymous Network (Dark Net)</a:t>
              </a:r>
            </a:p>
          </p:txBody>
        </p:sp>
      </p:grpSp>
      <p:grpSp>
        <p:nvGrpSpPr>
          <p:cNvPr id="29" name="Group 28">
            <a:extLst>
              <a:ext uri="{FF2B5EF4-FFF2-40B4-BE49-F238E27FC236}">
                <a16:creationId xmlns:a16="http://schemas.microsoft.com/office/drawing/2014/main" id="{42FE731C-BAE3-6547-985F-9C177A91A1FB}"/>
              </a:ext>
            </a:extLst>
          </p:cNvPr>
          <p:cNvGrpSpPr/>
          <p:nvPr/>
        </p:nvGrpSpPr>
        <p:grpSpPr>
          <a:xfrm>
            <a:off x="3300725" y="925453"/>
            <a:ext cx="2872740" cy="1256404"/>
            <a:chOff x="3300725" y="925453"/>
            <a:chExt cx="2872740" cy="1256404"/>
          </a:xfrm>
        </p:grpSpPr>
        <p:sp>
          <p:nvSpPr>
            <p:cNvPr id="17" name="Rectangle: Top Corners Rounded 7">
              <a:extLst>
                <a:ext uri="{FF2B5EF4-FFF2-40B4-BE49-F238E27FC236}">
                  <a16:creationId xmlns:a16="http://schemas.microsoft.com/office/drawing/2014/main" id="{6E8C76F4-148A-E64A-A04E-C0FB24D48089}"/>
                </a:ext>
              </a:extLst>
            </p:cNvPr>
            <p:cNvSpPr/>
            <p:nvPr/>
          </p:nvSpPr>
          <p:spPr>
            <a:xfrm>
              <a:off x="3300725" y="925453"/>
              <a:ext cx="2872740" cy="500170"/>
            </a:xfrm>
            <a:prstGeom prst="round2SameRect">
              <a:avLst>
                <a:gd name="adj1" fmla="val 50000"/>
                <a:gd name="adj2" fmla="val 0"/>
              </a:avLst>
            </a:prstGeom>
            <a:solidFill>
              <a:schemeClr val="bg1"/>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Helvetica"/>
                  <a:sym typeface="Arial"/>
                </a:rPr>
                <a:t>New Narrative for AI/XI</a:t>
              </a:r>
              <a:endParaRPr kumimoji="0" lang="en-US" sz="1400" b="0" i="0" u="none" strike="noStrike" kern="0" cap="none" spc="0" normalizeH="0" baseline="0" noProof="0" dirty="0">
                <a:ln>
                  <a:noFill/>
                </a:ln>
                <a:solidFill>
                  <a:srgbClr val="FFFFFF"/>
                </a:solidFill>
                <a:effectLst/>
                <a:uLnTx/>
                <a:uFillTx/>
                <a:latin typeface="Helvetica"/>
                <a:sym typeface="Arial"/>
              </a:endParaRPr>
            </a:p>
          </p:txBody>
        </p:sp>
        <p:sp>
          <p:nvSpPr>
            <p:cNvPr id="18" name="Rectangle: Top Corners Rounded 8">
              <a:extLst>
                <a:ext uri="{FF2B5EF4-FFF2-40B4-BE49-F238E27FC236}">
                  <a16:creationId xmlns:a16="http://schemas.microsoft.com/office/drawing/2014/main" id="{866701F7-6570-3B4C-B65A-17D3CCB6375C}"/>
                </a:ext>
              </a:extLst>
            </p:cNvPr>
            <p:cNvSpPr/>
            <p:nvPr/>
          </p:nvSpPr>
          <p:spPr>
            <a:xfrm>
              <a:off x="3300725" y="1412551"/>
              <a:ext cx="2872740" cy="769306"/>
            </a:xfrm>
            <a:prstGeom prst="round2SameRect">
              <a:avLst>
                <a:gd name="adj1" fmla="val 0"/>
                <a:gd name="adj2" fmla="val 21329"/>
              </a:avLst>
            </a:prstGeom>
            <a:solidFill>
              <a:schemeClr val="accent1">
                <a:lumMod val="60000"/>
                <a:lumOff val="40000"/>
              </a:schemeClr>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vert="horz" rtlCol="0" anchor="ctr">
              <a:scene3d>
                <a:camera prst="orthographicFront">
                  <a:rot lat="21299999" lon="0" rev="0"/>
                </a:camera>
                <a:lightRig rig="threePt" dir="t"/>
              </a:scene3d>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5214A"/>
                  </a:solidFill>
                  <a:effectLst/>
                  <a:uLnTx/>
                  <a:uFillTx/>
                  <a:latin typeface="Helvetica"/>
                  <a:sym typeface="Arial"/>
                </a:rPr>
                <a:t>Free Will at all levels and scales of society</a:t>
              </a:r>
              <a:endParaRPr kumimoji="0" lang="en-US" sz="1400" b="0" i="0" u="none" strike="noStrike" kern="0" cap="none" spc="0" normalizeH="0" baseline="0" noProof="0" dirty="0">
                <a:ln>
                  <a:noFill/>
                </a:ln>
                <a:solidFill>
                  <a:srgbClr val="05214A"/>
                </a:solidFill>
                <a:effectLst/>
                <a:uLnTx/>
                <a:uFillTx/>
                <a:latin typeface="Helvetica"/>
                <a:sym typeface="Arial"/>
              </a:endParaRPr>
            </a:p>
          </p:txBody>
        </p:sp>
      </p:grpSp>
      <p:cxnSp>
        <p:nvCxnSpPr>
          <p:cNvPr id="19" name="Straight Arrow Connector 18">
            <a:extLst>
              <a:ext uri="{FF2B5EF4-FFF2-40B4-BE49-F238E27FC236}">
                <a16:creationId xmlns:a16="http://schemas.microsoft.com/office/drawing/2014/main" id="{DCC8A9EF-012A-9B4E-BAD8-A05E6B243B81}"/>
              </a:ext>
            </a:extLst>
          </p:cNvPr>
          <p:cNvCxnSpPr>
            <a:cxnSpLocks/>
          </p:cNvCxnSpPr>
          <p:nvPr/>
        </p:nvCxnSpPr>
        <p:spPr>
          <a:xfrm flipV="1">
            <a:off x="2227790" y="1556229"/>
            <a:ext cx="821332" cy="1131221"/>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2C0312-370C-DB42-B4E9-C7997E52C85F}"/>
              </a:ext>
            </a:extLst>
          </p:cNvPr>
          <p:cNvCxnSpPr>
            <a:cxnSpLocks/>
          </p:cNvCxnSpPr>
          <p:nvPr/>
        </p:nvCxnSpPr>
        <p:spPr>
          <a:xfrm>
            <a:off x="6387818" y="1492070"/>
            <a:ext cx="922106" cy="1112368"/>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794AD7-D274-3045-A841-22FBA6954BA3}"/>
              </a:ext>
            </a:extLst>
          </p:cNvPr>
          <p:cNvCxnSpPr>
            <a:cxnSpLocks/>
          </p:cNvCxnSpPr>
          <p:nvPr/>
        </p:nvCxnSpPr>
        <p:spPr>
          <a:xfrm flipH="1">
            <a:off x="3316975" y="3922610"/>
            <a:ext cx="2717810" cy="0"/>
          </a:xfrm>
          <a:prstGeom prst="straightConnector1">
            <a:avLst/>
          </a:prstGeom>
          <a:ln w="7620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4" descr="Image result for ieee standards association logo">
            <a:extLst>
              <a:ext uri="{FF2B5EF4-FFF2-40B4-BE49-F238E27FC236}">
                <a16:creationId xmlns:a16="http://schemas.microsoft.com/office/drawing/2014/main" id="{151DBA6C-4B07-2548-9CCA-B324F9DCB60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18016" y="1090423"/>
            <a:ext cx="1108448" cy="11084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free software foundation">
            <a:extLst>
              <a:ext uri="{FF2B5EF4-FFF2-40B4-BE49-F238E27FC236}">
                <a16:creationId xmlns:a16="http://schemas.microsoft.com/office/drawing/2014/main" id="{8E73D2D0-A17E-0C42-B244-3D1C98F2D2D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12074" y="1131110"/>
            <a:ext cx="946201" cy="946201"/>
          </a:xfrm>
          <a:prstGeom prst="rect">
            <a:avLst/>
          </a:prstGeom>
          <a:solidFill>
            <a:srgbClr val="FFFFFF"/>
          </a:solidFill>
        </p:spPr>
      </p:pic>
      <p:pic>
        <p:nvPicPr>
          <p:cNvPr id="25" name="Picture 10" descr="Image result for open-source">
            <a:extLst>
              <a:ext uri="{FF2B5EF4-FFF2-40B4-BE49-F238E27FC236}">
                <a16:creationId xmlns:a16="http://schemas.microsoft.com/office/drawing/2014/main" id="{EF3F99A3-6BD7-4F40-A6B7-4EF45A911AF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958276" y="1131110"/>
            <a:ext cx="834244" cy="946201"/>
          </a:xfrm>
          <a:prstGeom prst="rect">
            <a:avLst/>
          </a:prstGeom>
          <a:solidFill>
            <a:schemeClr val="bg2">
              <a:lumMod val="20000"/>
              <a:lumOff val="80000"/>
            </a:schemeClr>
          </a:solidFill>
        </p:spPr>
      </p:pic>
      <p:pic>
        <p:nvPicPr>
          <p:cNvPr id="26" name="Picture 14" descr="Image result for creative commons">
            <a:extLst>
              <a:ext uri="{FF2B5EF4-FFF2-40B4-BE49-F238E27FC236}">
                <a16:creationId xmlns:a16="http://schemas.microsoft.com/office/drawing/2014/main" id="{393FFFCA-6266-BB43-8CDE-CD31DB9B65E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70282" y="2961644"/>
            <a:ext cx="2333625" cy="59383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D225057-CE31-0C44-AEB7-69AB840B0D09}"/>
              </a:ext>
            </a:extLst>
          </p:cNvPr>
          <p:cNvSpPr>
            <a:spLocks noGrp="1"/>
          </p:cNvSpPr>
          <p:nvPr>
            <p:ph type="sldNum" sz="quarter" idx="2"/>
          </p:nvPr>
        </p:nvSpPr>
        <p:spPr/>
        <p:txBody>
          <a:bodyPr/>
          <a:lstStyle/>
          <a:p>
            <a:fld id="{86CB4B4D-7CA3-9044-876B-883B54F8677D}" type="slidenum">
              <a:rPr lang="en-TW" smtClean="0"/>
              <a:t>54</a:t>
            </a:fld>
            <a:endParaRPr lang="en-TW"/>
          </a:p>
        </p:txBody>
      </p:sp>
    </p:spTree>
    <p:extLst>
      <p:ext uri="{BB962C8B-B14F-4D97-AF65-F5344CB8AC3E}">
        <p14:creationId xmlns:p14="http://schemas.microsoft.com/office/powerpoint/2010/main" val="201055804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and the Social Behavioral Science</a:t>
            </a:r>
            <a:endParaRPr dirty="0">
              <a:solidFill>
                <a:schemeClr val="tx1"/>
              </a:solidFill>
            </a:endParaRPr>
          </a:p>
        </p:txBody>
      </p:sp>
      <p:pic>
        <p:nvPicPr>
          <p:cNvPr id="2" name="Picture 1">
            <a:hlinkClick r:id="rId3"/>
            <a:extLst>
              <a:ext uri="{FF2B5EF4-FFF2-40B4-BE49-F238E27FC236}">
                <a16:creationId xmlns:a16="http://schemas.microsoft.com/office/drawing/2014/main" id="{F488C54D-46D8-4845-9A2A-A88B447356A0}"/>
              </a:ext>
            </a:extLst>
          </p:cNvPr>
          <p:cNvPicPr>
            <a:picLocks noChangeAspect="1"/>
          </p:cNvPicPr>
          <p:nvPr/>
        </p:nvPicPr>
        <p:blipFill>
          <a:blip r:embed="rId4"/>
          <a:stretch>
            <a:fillRect/>
          </a:stretch>
        </p:blipFill>
        <p:spPr>
          <a:xfrm>
            <a:off x="4073771" y="1650570"/>
            <a:ext cx="4777613" cy="2138188"/>
          </a:xfrm>
          <a:prstGeom prst="rect">
            <a:avLst/>
          </a:prstGeom>
        </p:spPr>
      </p:pic>
      <p:pic>
        <p:nvPicPr>
          <p:cNvPr id="2050" name="Picture 2" descr="Gregory Bateson (@GregoryBateson) | Twitter">
            <a:hlinkClick r:id="rId5"/>
            <a:extLst>
              <a:ext uri="{FF2B5EF4-FFF2-40B4-BE49-F238E27FC236}">
                <a16:creationId xmlns:a16="http://schemas.microsoft.com/office/drawing/2014/main" id="{26A2B17E-6D6D-0B45-9BFC-0CEC3D24C1B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9450" y="1349929"/>
            <a:ext cx="1292532" cy="1292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48C88F-B60F-3E41-81A4-DEC33D9AC8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7873" y="2803712"/>
            <a:ext cx="1294109" cy="1970091"/>
          </a:xfrm>
          <a:prstGeom prst="rect">
            <a:avLst/>
          </a:prstGeom>
        </p:spPr>
      </p:pic>
      <p:pic>
        <p:nvPicPr>
          <p:cNvPr id="6" name="Picture 5">
            <a:extLst>
              <a:ext uri="{FF2B5EF4-FFF2-40B4-BE49-F238E27FC236}">
                <a16:creationId xmlns:a16="http://schemas.microsoft.com/office/drawing/2014/main" id="{4DF17394-12EB-FF4E-88C2-86CAC9B977D9}"/>
              </a:ext>
            </a:extLst>
          </p:cNvPr>
          <p:cNvPicPr>
            <a:picLocks noChangeAspect="1"/>
          </p:cNvPicPr>
          <p:nvPr/>
        </p:nvPicPr>
        <p:blipFill>
          <a:blip r:embed="rId8"/>
          <a:stretch>
            <a:fillRect/>
          </a:stretch>
        </p:blipFill>
        <p:spPr>
          <a:xfrm>
            <a:off x="1865451" y="1349929"/>
            <a:ext cx="2187079" cy="3329506"/>
          </a:xfrm>
          <a:prstGeom prst="rect">
            <a:avLst/>
          </a:prstGeom>
        </p:spPr>
      </p:pic>
      <p:pic>
        <p:nvPicPr>
          <p:cNvPr id="4" name="Picture 3">
            <a:extLst>
              <a:ext uri="{FF2B5EF4-FFF2-40B4-BE49-F238E27FC236}">
                <a16:creationId xmlns:a16="http://schemas.microsoft.com/office/drawing/2014/main" id="{4A8FAF46-B96A-BF47-A6BD-7E82F947C817}"/>
              </a:ext>
            </a:extLst>
          </p:cNvPr>
          <p:cNvPicPr>
            <a:picLocks noChangeAspect="1"/>
          </p:cNvPicPr>
          <p:nvPr/>
        </p:nvPicPr>
        <p:blipFill>
          <a:blip r:embed="rId9"/>
          <a:stretch>
            <a:fillRect/>
          </a:stretch>
        </p:blipFill>
        <p:spPr>
          <a:xfrm>
            <a:off x="2356417" y="3285568"/>
            <a:ext cx="1205145" cy="1857932"/>
          </a:xfrm>
          <a:prstGeom prst="rect">
            <a:avLst/>
          </a:prstGeom>
        </p:spPr>
      </p:pic>
      <p:sp>
        <p:nvSpPr>
          <p:cNvPr id="3" name="Slide Number Placeholder 2">
            <a:extLst>
              <a:ext uri="{FF2B5EF4-FFF2-40B4-BE49-F238E27FC236}">
                <a16:creationId xmlns:a16="http://schemas.microsoft.com/office/drawing/2014/main" id="{4C44FF04-A997-AF43-B72E-22E20C1168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4972237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Communication and Control</a:t>
            </a:r>
            <a:endParaRPr dirty="0">
              <a:solidFill>
                <a:schemeClr val="tx1"/>
              </a:solidFill>
            </a:endParaRPr>
          </a:p>
        </p:txBody>
      </p:sp>
      <p:pic>
        <p:nvPicPr>
          <p:cNvPr id="1026" name="Picture 2" descr="The composition and structure of cybernetics | Download Scientific Diagram">
            <a:hlinkClick r:id="rId3"/>
            <a:extLst>
              <a:ext uri="{FF2B5EF4-FFF2-40B4-BE49-F238E27FC236}">
                <a16:creationId xmlns:a16="http://schemas.microsoft.com/office/drawing/2014/main" id="{5CEB654A-C528-9449-A4EF-FD2B90FBB7E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0093" y="1108129"/>
            <a:ext cx="4263813" cy="3441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bert Wiener—A Life in Cybernetics | The MIT Press">
            <a:hlinkClick r:id="rId5"/>
            <a:extLst>
              <a:ext uri="{FF2B5EF4-FFF2-40B4-BE49-F238E27FC236}">
                <a16:creationId xmlns:a16="http://schemas.microsoft.com/office/drawing/2014/main" id="{7996E328-03D9-3246-992E-27458CFD91B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966487" y="1568557"/>
            <a:ext cx="1797803" cy="2696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AFBAB7-C504-5F4E-A0CC-F03E9F34648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1700" y="1568557"/>
            <a:ext cx="1718733" cy="269670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1D3429D-87E3-B64B-A905-FAB7023915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spTree>
    <p:extLst>
      <p:ext uri="{BB962C8B-B14F-4D97-AF65-F5344CB8AC3E}">
        <p14:creationId xmlns:p14="http://schemas.microsoft.com/office/powerpoint/2010/main" val="454804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548FB221-E63D-5E4A-9225-22BA0A707177}"/>
              </a:ext>
            </a:extLst>
          </p:cNvPr>
          <p:cNvPicPr>
            <a:picLocks noChangeAspect="1"/>
          </p:cNvPicPr>
          <p:nvPr/>
        </p:nvPicPr>
        <p:blipFill>
          <a:blip r:embed="rId4"/>
          <a:stretch>
            <a:fillRect/>
          </a:stretch>
        </p:blipFill>
        <p:spPr>
          <a:xfrm>
            <a:off x="1506845" y="1120234"/>
            <a:ext cx="6130309" cy="3724020"/>
          </a:xfrm>
          <a:prstGeom prst="rect">
            <a:avLst/>
          </a:prstGeom>
        </p:spPr>
      </p:pic>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Cybernetics at a Scale of Internet Economy</a:t>
            </a:r>
            <a:endParaRPr dirty="0">
              <a:solidFill>
                <a:schemeClr val="tx1"/>
              </a:solidFill>
            </a:endParaRPr>
          </a:p>
        </p:txBody>
      </p:sp>
      <p:pic>
        <p:nvPicPr>
          <p:cNvPr id="1026" name="Picture 2" descr="The composition and structure of cybernetics | Download Scientific Diagram">
            <a:hlinkClick r:id="rId5"/>
            <a:extLst>
              <a:ext uri="{FF2B5EF4-FFF2-40B4-BE49-F238E27FC236}">
                <a16:creationId xmlns:a16="http://schemas.microsoft.com/office/drawing/2014/main" id="{5CEB654A-C528-9449-A4EF-FD2B90FBB7E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34845" y="1017724"/>
            <a:ext cx="1474801" cy="11902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A6A28F8-1D7A-C342-94F5-0B51C89A3B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429751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Service Value Chain of the Networked Economy</a:t>
            </a:r>
            <a:endParaRPr dirty="0">
              <a:solidFill>
                <a:schemeClr val="tx1"/>
              </a:solidFill>
            </a:endParaRPr>
          </a:p>
        </p:txBody>
      </p:sp>
      <p:pic>
        <p:nvPicPr>
          <p:cNvPr id="3" name="Picture 2">
            <a:hlinkClick r:id="rId3"/>
            <a:extLst>
              <a:ext uri="{FF2B5EF4-FFF2-40B4-BE49-F238E27FC236}">
                <a16:creationId xmlns:a16="http://schemas.microsoft.com/office/drawing/2014/main" id="{A1E7A0BA-B3F9-B245-B52B-F96C99812EE3}"/>
              </a:ext>
            </a:extLst>
          </p:cNvPr>
          <p:cNvPicPr>
            <a:picLocks noChangeAspect="1"/>
          </p:cNvPicPr>
          <p:nvPr/>
        </p:nvPicPr>
        <p:blipFill>
          <a:blip r:embed="rId4"/>
          <a:stretch>
            <a:fillRect/>
          </a:stretch>
        </p:blipFill>
        <p:spPr>
          <a:xfrm>
            <a:off x="1359483" y="1134643"/>
            <a:ext cx="6425033" cy="3903058"/>
          </a:xfrm>
          <a:prstGeom prst="rect">
            <a:avLst/>
          </a:prstGeom>
        </p:spPr>
      </p:pic>
      <p:sp>
        <p:nvSpPr>
          <p:cNvPr id="2" name="Slide Number Placeholder 1">
            <a:extLst>
              <a:ext uri="{FF2B5EF4-FFF2-40B4-BE49-F238E27FC236}">
                <a16:creationId xmlns:a16="http://schemas.microsoft.com/office/drawing/2014/main" id="{AB8EDA6D-2346-2645-9564-825243042D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943707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649318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427549" y="382627"/>
            <a:ext cx="6288902" cy="1200329"/>
          </a:xfrm>
          <a:prstGeom prst="rect">
            <a:avLst/>
          </a:prstGeom>
          <a:noFill/>
        </p:spPr>
        <p:txBody>
          <a:bodyPr wrap="none" rtlCol="0">
            <a:spAutoFit/>
          </a:bodyPr>
          <a:lstStyle/>
          <a:p>
            <a:pPr algn="ctr"/>
            <a:r>
              <a:rPr lang="en-US" sz="3600" dirty="0"/>
              <a:t>Human invented writing to </a:t>
            </a:r>
          </a:p>
          <a:p>
            <a:pPr algn="ctr"/>
            <a:r>
              <a:rPr lang="en-US" sz="3600" dirty="0"/>
              <a:t>keep everyone accountable…</a:t>
            </a:r>
            <a:endParaRPr lang="en-TW" sz="3600" dirty="0"/>
          </a:p>
        </p:txBody>
      </p:sp>
      <p:pic>
        <p:nvPicPr>
          <p:cNvPr id="1026" name="Picture 2" descr="Cuneiform Writing (by Jan van der Crabben, CC BY-NC-SA)">
            <a:hlinkClick r:id="rId3" tooltip="Cuneiform Writing"/>
            <a:extLst>
              <a:ext uri="{FF2B5EF4-FFF2-40B4-BE49-F238E27FC236}">
                <a16:creationId xmlns:a16="http://schemas.microsoft.com/office/drawing/2014/main" id="{C7B7F579-003B-AE45-97B8-B7EEC1605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9687" y="1903750"/>
            <a:ext cx="3098124" cy="206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A742A4-3BDB-7D49-9692-1282C515294A}"/>
              </a:ext>
            </a:extLst>
          </p:cNvPr>
          <p:cNvSpPr txBox="1"/>
          <p:nvPr/>
        </p:nvSpPr>
        <p:spPr>
          <a:xfrm>
            <a:off x="313122" y="4137284"/>
            <a:ext cx="2971253" cy="769441"/>
          </a:xfrm>
          <a:prstGeom prst="rect">
            <a:avLst/>
          </a:prstGeom>
          <a:noFill/>
        </p:spPr>
        <p:txBody>
          <a:bodyPr wrap="square" rtlCol="0">
            <a:spAutoFit/>
          </a:bodyPr>
          <a:lstStyle/>
          <a:p>
            <a:r>
              <a:rPr lang="en-US" sz="1100" i="1" dirty="0"/>
              <a:t>“The Sumerians first invented writing as a means of </a:t>
            </a:r>
            <a:r>
              <a:rPr lang="en-US" sz="1100" b="1" i="1" dirty="0"/>
              <a:t>long-distance communication </a:t>
            </a:r>
            <a:r>
              <a:rPr lang="en-US" sz="1100" i="1" dirty="0"/>
              <a:t>which was necessitated by </a:t>
            </a:r>
            <a:r>
              <a:rPr lang="en-US" sz="1100" b="1" i="1" dirty="0"/>
              <a:t>trade</a:t>
            </a:r>
            <a:r>
              <a:rPr lang="en-US" sz="1100" i="1" dirty="0"/>
              <a:t>.”</a:t>
            </a:r>
          </a:p>
          <a:p>
            <a:r>
              <a:rPr lang="en-US" sz="1100" i="1" dirty="0"/>
              <a:t>	</a:t>
            </a:r>
            <a:r>
              <a:rPr lang="en-US" sz="1100" i="1" dirty="0">
                <a:hlinkClick r:id="rId3"/>
              </a:rPr>
              <a:t>Ancient History Encyclopedia</a:t>
            </a:r>
            <a:endParaRPr lang="en-TW" sz="1100" i="1" dirty="0"/>
          </a:p>
        </p:txBody>
      </p:sp>
      <p:pic>
        <p:nvPicPr>
          <p:cNvPr id="6" name="Picture 5">
            <a:hlinkClick r:id="rId5"/>
            <a:extLst>
              <a:ext uri="{FF2B5EF4-FFF2-40B4-BE49-F238E27FC236}">
                <a16:creationId xmlns:a16="http://schemas.microsoft.com/office/drawing/2014/main" id="{039F2AE4-56EB-2543-AF48-3F365E48143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592" y="3946807"/>
            <a:ext cx="3506860" cy="1050094"/>
          </a:xfrm>
          <a:prstGeom prst="rect">
            <a:avLst/>
          </a:prstGeom>
        </p:spPr>
      </p:pic>
      <p:pic>
        <p:nvPicPr>
          <p:cNvPr id="7" name="Picture 6">
            <a:hlinkClick r:id="rId7"/>
            <a:extLst>
              <a:ext uri="{FF2B5EF4-FFF2-40B4-BE49-F238E27FC236}">
                <a16:creationId xmlns:a16="http://schemas.microsoft.com/office/drawing/2014/main" id="{031200E2-1043-5646-9575-47E2EEF0A61D}"/>
              </a:ext>
            </a:extLst>
          </p:cNvPr>
          <p:cNvPicPr>
            <a:picLocks noChangeAspect="1"/>
          </p:cNvPicPr>
          <p:nvPr/>
        </p:nvPicPr>
        <p:blipFill>
          <a:blip r:embed="rId8"/>
          <a:stretch>
            <a:fillRect/>
          </a:stretch>
        </p:blipFill>
        <p:spPr>
          <a:xfrm>
            <a:off x="5492133" y="1903750"/>
            <a:ext cx="3157068" cy="2062906"/>
          </a:xfrm>
          <a:prstGeom prst="rect">
            <a:avLst/>
          </a:prstGeom>
        </p:spPr>
      </p:pic>
      <p:pic>
        <p:nvPicPr>
          <p:cNvPr id="13" name="Picture 12">
            <a:extLst>
              <a:ext uri="{FF2B5EF4-FFF2-40B4-BE49-F238E27FC236}">
                <a16:creationId xmlns:a16="http://schemas.microsoft.com/office/drawing/2014/main" id="{D589617F-360B-8946-8B7F-01FC9D7A005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65799" y="1696953"/>
            <a:ext cx="1735805" cy="2476500"/>
          </a:xfrm>
          <a:prstGeom prst="rect">
            <a:avLst/>
          </a:prstGeom>
        </p:spPr>
      </p:pic>
      <p:pic>
        <p:nvPicPr>
          <p:cNvPr id="14" name="Picture 4">
            <a:hlinkClick r:id="rId10"/>
            <a:extLst>
              <a:ext uri="{FF2B5EF4-FFF2-40B4-BE49-F238E27FC236}">
                <a16:creationId xmlns:a16="http://schemas.microsoft.com/office/drawing/2014/main" id="{2F80D990-71B4-E442-9276-4BF10EE25E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3804710" y="4287450"/>
            <a:ext cx="1057982" cy="76944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1749F8C-AE7C-4E4D-9527-5456FC0C48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1749742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3400" y="318361"/>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a:t>
            </a:r>
            <a:br>
              <a:rPr lang="en" dirty="0"/>
            </a:br>
            <a:r>
              <a:rPr lang="en" dirty="0"/>
              <a:t>Specification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835400" y="318361"/>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Concrete Implementation</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11" name="Picture 2" descr="Devsecops-Illustretion-ICon-1">
            <a:hlinkClick r:id="rId3"/>
            <a:extLst>
              <a:ext uri="{FF2B5EF4-FFF2-40B4-BE49-F238E27FC236}">
                <a16:creationId xmlns:a16="http://schemas.microsoft.com/office/drawing/2014/main" id="{47DD3BE8-CA54-CF41-A070-0EB0800F8B9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1733146"/>
            <a:ext cx="4572000" cy="3000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28C428-A845-D14F-BDEA-5DAFC38060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2928" y="1878080"/>
            <a:ext cx="4559072" cy="2607037"/>
          </a:xfrm>
          <a:prstGeom prst="rect">
            <a:avLst/>
          </a:prstGeom>
        </p:spPr>
      </p:pic>
    </p:spTree>
    <p:extLst>
      <p:ext uri="{BB962C8B-B14F-4D97-AF65-F5344CB8AC3E}">
        <p14:creationId xmlns:p14="http://schemas.microsoft.com/office/powerpoint/2010/main" val="3248896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408686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747254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2960760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2289392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3447918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ersonalities the Represent Cities of the Future"/>
          <p:cNvSpPr txBox="1">
            <a:spLocks noGrp="1"/>
          </p:cNvSpPr>
          <p:nvPr>
            <p:ph type="title"/>
          </p:nvPr>
        </p:nvSpPr>
        <p:spPr>
          <a:prstGeom prst="rect">
            <a:avLst/>
          </a:prstGeom>
        </p:spPr>
        <p:txBody>
          <a:bodyPr/>
          <a:lstStyle/>
          <a:p>
            <a:pPr algn="ctr"/>
            <a:r>
              <a:rPr lang="en-US" dirty="0" err="1"/>
              <a:t>Homotopy</a:t>
            </a:r>
            <a:r>
              <a:rPr lang="en-US" dirty="0"/>
              <a:t> Theory and Maps</a:t>
            </a:r>
            <a:endParaRPr dirty="0"/>
          </a:p>
        </p:txBody>
      </p:sp>
      <p:pic>
        <p:nvPicPr>
          <p:cNvPr id="4" name="Picture 3">
            <a:hlinkClick r:id="rId2"/>
            <a:extLst>
              <a:ext uri="{FF2B5EF4-FFF2-40B4-BE49-F238E27FC236}">
                <a16:creationId xmlns:a16="http://schemas.microsoft.com/office/drawing/2014/main" id="{94164D19-171A-4544-8F8B-5F80ED13E4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25250" y="1017725"/>
            <a:ext cx="2507050" cy="1766278"/>
          </a:xfrm>
          <a:prstGeom prst="rect">
            <a:avLst/>
          </a:prstGeom>
        </p:spPr>
      </p:pic>
      <p:pic>
        <p:nvPicPr>
          <p:cNvPr id="2" name="Picture 1">
            <a:hlinkClick r:id="rId4"/>
            <a:extLst>
              <a:ext uri="{FF2B5EF4-FFF2-40B4-BE49-F238E27FC236}">
                <a16:creationId xmlns:a16="http://schemas.microsoft.com/office/drawing/2014/main" id="{45C573B3-0730-0E4F-A48A-3CB05BFED2A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017725"/>
            <a:ext cx="2229634" cy="1839505"/>
          </a:xfrm>
          <a:prstGeom prst="rect">
            <a:avLst/>
          </a:prstGeom>
        </p:spPr>
      </p:pic>
      <p:pic>
        <p:nvPicPr>
          <p:cNvPr id="6" name="Picture 5">
            <a:hlinkClick r:id="rId6"/>
            <a:extLst>
              <a:ext uri="{FF2B5EF4-FFF2-40B4-BE49-F238E27FC236}">
                <a16:creationId xmlns:a16="http://schemas.microsoft.com/office/drawing/2014/main" id="{7AE17F31-EAFA-E243-B6F9-5BB9CC6DAEDE}"/>
              </a:ext>
            </a:extLst>
          </p:cNvPr>
          <p:cNvPicPr>
            <a:picLocks noChangeAspect="1"/>
          </p:cNvPicPr>
          <p:nvPr/>
        </p:nvPicPr>
        <p:blipFill>
          <a:blip r:embed="rId7"/>
          <a:stretch>
            <a:fillRect/>
          </a:stretch>
        </p:blipFill>
        <p:spPr>
          <a:xfrm>
            <a:off x="2637476" y="1351005"/>
            <a:ext cx="4173710" cy="3443417"/>
          </a:xfrm>
          <a:prstGeom prst="rect">
            <a:avLst/>
          </a:prstGeom>
        </p:spPr>
      </p:pic>
      <p:sp>
        <p:nvSpPr>
          <p:cNvPr id="3" name="Slide Number Placeholder 2">
            <a:extLst>
              <a:ext uri="{FF2B5EF4-FFF2-40B4-BE49-F238E27FC236}">
                <a16:creationId xmlns:a16="http://schemas.microsoft.com/office/drawing/2014/main" id="{23A3BDD0-E29B-AA4F-90FB-88C796F490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1302070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Assigning Names to spaces becomes clearly useful</a:t>
            </a:r>
            <a:endParaRPr dirty="0"/>
          </a:p>
        </p:txBody>
      </p:sp>
      <p:pic>
        <p:nvPicPr>
          <p:cNvPr id="2" name="Picture 1">
            <a:hlinkClick r:id="rId2"/>
            <a:extLst>
              <a:ext uri="{FF2B5EF4-FFF2-40B4-BE49-F238E27FC236}">
                <a16:creationId xmlns:a16="http://schemas.microsoft.com/office/drawing/2014/main" id="{DA144CD6-A399-7B45-8DF2-4292B64FC7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7847" y="1017725"/>
            <a:ext cx="7088305" cy="2787173"/>
          </a:xfrm>
          <a:prstGeom prst="rect">
            <a:avLst/>
          </a:prstGeom>
        </p:spPr>
      </p:pic>
      <p:pic>
        <p:nvPicPr>
          <p:cNvPr id="3" name="Picture 2">
            <a:extLst>
              <a:ext uri="{FF2B5EF4-FFF2-40B4-BE49-F238E27FC236}">
                <a16:creationId xmlns:a16="http://schemas.microsoft.com/office/drawing/2014/main" id="{6942FFF8-8C91-D448-AF74-58C5D11E4B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3584" y="3005586"/>
            <a:ext cx="2490274" cy="1945889"/>
          </a:xfrm>
          <a:prstGeom prst="rect">
            <a:avLst/>
          </a:prstGeom>
        </p:spPr>
      </p:pic>
      <p:pic>
        <p:nvPicPr>
          <p:cNvPr id="4" name="Picture 3">
            <a:extLst>
              <a:ext uri="{FF2B5EF4-FFF2-40B4-BE49-F238E27FC236}">
                <a16:creationId xmlns:a16="http://schemas.microsoft.com/office/drawing/2014/main" id="{8AC4E146-472D-C848-8C24-D96019724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82977" y="3005586"/>
            <a:ext cx="3549146" cy="1945889"/>
          </a:xfrm>
          <a:prstGeom prst="rect">
            <a:avLst/>
          </a:prstGeom>
        </p:spPr>
      </p:pic>
      <p:sp>
        <p:nvSpPr>
          <p:cNvPr id="5" name="Slide Number Placeholder 4">
            <a:extLst>
              <a:ext uri="{FF2B5EF4-FFF2-40B4-BE49-F238E27FC236}">
                <a16:creationId xmlns:a16="http://schemas.microsoft.com/office/drawing/2014/main" id="{049D741F-D9FE-E24F-BDA0-BD969A609C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2214555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36086046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3038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571220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562439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36646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NsM</a:t>
            </a:r>
            <a:r>
              <a:rPr lang="en-US" dirty="0">
                <a:solidFill>
                  <a:schemeClr val="tx1"/>
                </a:solidFill>
              </a:rPr>
              <a:t> under a Biological/Economic Control System</a:t>
            </a:r>
            <a:endParaRPr dirty="0">
              <a:solidFill>
                <a:schemeClr val="tx1"/>
              </a:solidFill>
            </a:endParaRPr>
          </a:p>
        </p:txBody>
      </p:sp>
      <p:sp>
        <p:nvSpPr>
          <p:cNvPr id="2" name="TextBox 1">
            <a:extLst>
              <a:ext uri="{FF2B5EF4-FFF2-40B4-BE49-F238E27FC236}">
                <a16:creationId xmlns:a16="http://schemas.microsoft.com/office/drawing/2014/main" id="{000798BA-AF48-C944-9195-C1E7E5F05246}"/>
              </a:ext>
            </a:extLst>
          </p:cNvPr>
          <p:cNvSpPr txBox="1"/>
          <p:nvPr/>
        </p:nvSpPr>
        <p:spPr>
          <a:xfrm>
            <a:off x="1155038" y="4299234"/>
            <a:ext cx="6833922" cy="553998"/>
          </a:xfrm>
          <a:prstGeom prst="rect">
            <a:avLst/>
          </a:prstGeom>
          <a:noFill/>
        </p:spPr>
        <p:txBody>
          <a:bodyPr wrap="none" rtlCol="0">
            <a:spAutoFit/>
          </a:bodyPr>
          <a:lstStyle/>
          <a:p>
            <a:pPr algn="ctr"/>
            <a:r>
              <a:rPr lang="en-TW" sz="1000" dirty="0"/>
              <a:t>Image Source: </a:t>
            </a:r>
            <a:r>
              <a:rPr lang="en-US" sz="1000" b="1" dirty="0">
                <a:hlinkClick r:id="rId3"/>
              </a:rPr>
              <a:t>From autopoiesis to neurophenomenology: </a:t>
            </a:r>
            <a:br>
              <a:rPr lang="en-US" sz="1000" b="1" dirty="0">
                <a:hlinkClick r:id="rId3"/>
              </a:rPr>
            </a:br>
            <a:r>
              <a:rPr lang="en-US" sz="1000" b="1" dirty="0">
                <a:hlinkClick r:id="rId3"/>
              </a:rPr>
              <a:t>Francisco Varela's exploration of the biophysics of being</a:t>
            </a:r>
            <a:r>
              <a:rPr lang="en-TW" sz="1000" dirty="0"/>
              <a:t>,</a:t>
            </a:r>
          </a:p>
          <a:p>
            <a:pPr algn="ctr"/>
            <a:r>
              <a:rPr lang="en-US" sz="1000" dirty="0"/>
              <a:t>DAVID RUDRAUF, ANTOINE LUTZ, DIEGO COSMELLI, JEAN-PHILIPPE LACHAUX, and MICHEL LE VAN QUYEN</a:t>
            </a:r>
            <a:endParaRPr lang="en-TW" sz="1000" dirty="0"/>
          </a:p>
        </p:txBody>
      </p:sp>
      <p:pic>
        <p:nvPicPr>
          <p:cNvPr id="7170" name="Picture 2">
            <a:hlinkClick r:id="rId3"/>
            <a:extLst>
              <a:ext uri="{FF2B5EF4-FFF2-40B4-BE49-F238E27FC236}">
                <a16:creationId xmlns:a16="http://schemas.microsoft.com/office/drawing/2014/main" id="{9AF4F309-1B20-354F-9732-D61062BFD4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95020" y="1499019"/>
            <a:ext cx="5553959" cy="271218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bstract Interpretation for Program Verification (ft. Viktor Kuncak) -  YouTube">
            <a:hlinkClick r:id="rId5"/>
            <a:extLst>
              <a:ext uri="{FF2B5EF4-FFF2-40B4-BE49-F238E27FC236}">
                <a16:creationId xmlns:a16="http://schemas.microsoft.com/office/drawing/2014/main" id="{9F0CF51D-5939-2B4D-B75F-DB349FD591E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6219" y="1168089"/>
            <a:ext cx="1952886" cy="1098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985803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279487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2523" y="517007"/>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Abstraction</a:t>
            </a:r>
            <a:endParaRPr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416623" y="1751687"/>
            <a:ext cx="3837000"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tx1"/>
                </a:solidFill>
              </a:rPr>
              <a:t>Motivation</a:t>
            </a:r>
          </a:p>
          <a:p>
            <a:pPr lvl="1" indent="-342900">
              <a:buSzPts val="1800"/>
              <a:buFont typeface="Arial"/>
              <a:buChar char="●"/>
            </a:pPr>
            <a:r>
              <a:rPr lang="en-US" dirty="0">
                <a:solidFill>
                  <a:schemeClr val="tx1"/>
                </a:solidFill>
              </a:rPr>
              <a:t>Symmetry over all spacetime</a:t>
            </a:r>
          </a:p>
          <a:p>
            <a:pPr lvl="1" indent="-342900">
              <a:buSzPts val="1800"/>
              <a:buFont typeface="Arial"/>
              <a:buChar char="●"/>
            </a:pPr>
            <a:r>
              <a:rPr lang="en-US" dirty="0">
                <a:solidFill>
                  <a:schemeClr val="tx1"/>
                </a:solidFill>
              </a:rPr>
              <a:t>Only encode patterns</a:t>
            </a:r>
          </a:p>
          <a:p>
            <a:pPr lvl="1" indent="-342900">
              <a:buSzPts val="1800"/>
              <a:buFont typeface="Arial"/>
              <a:buChar char="●"/>
            </a:pPr>
            <a:r>
              <a:rPr lang="en-US" dirty="0">
                <a:solidFill>
                  <a:schemeClr val="tx1"/>
                </a:solidFill>
              </a:rPr>
              <a:t>Self-contained yet Transcendental</a:t>
            </a:r>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4816658" y="1880238"/>
            <a:ext cx="3837000" cy="31347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dirty="0">
                <a:solidFill>
                  <a:schemeClr val="bg1"/>
                </a:solidFill>
              </a:rPr>
              <a:t>Definition</a:t>
            </a:r>
          </a:p>
          <a:p>
            <a:pPr lvl="1" indent="-342900">
              <a:buSzPts val="1800"/>
              <a:buFont typeface="Arial"/>
              <a:buChar char="●"/>
            </a:pPr>
            <a:r>
              <a:rPr lang="en-US" dirty="0">
                <a:solidFill>
                  <a:schemeClr val="bg1"/>
                </a:solidFill>
              </a:rPr>
              <a:t>Local context breaks symmetry</a:t>
            </a:r>
          </a:p>
          <a:p>
            <a:pPr lvl="1" indent="-342900">
              <a:buSzPts val="1800"/>
              <a:buFont typeface="Arial"/>
              <a:buChar char="●"/>
            </a:pPr>
            <a:r>
              <a:rPr lang="en-US" dirty="0">
                <a:solidFill>
                  <a:schemeClr val="bg1"/>
                </a:solidFill>
              </a:rPr>
              <a:t>Patterns requires cognitive efforts</a:t>
            </a:r>
          </a:p>
          <a:p>
            <a:pPr lvl="1" indent="-342900">
              <a:buSzPts val="1800"/>
              <a:buFont typeface="Arial"/>
              <a:buChar char="●"/>
            </a:pPr>
            <a:r>
              <a:rPr lang="en-US" dirty="0">
                <a:solidFill>
                  <a:schemeClr val="bg1"/>
                </a:solidFill>
              </a:rPr>
              <a:t>Influenced by external factors</a:t>
            </a:r>
          </a:p>
        </p:txBody>
      </p:sp>
      <p:sp>
        <p:nvSpPr>
          <p:cNvPr id="6" name="TextBox 5">
            <a:extLst>
              <a:ext uri="{FF2B5EF4-FFF2-40B4-BE49-F238E27FC236}">
                <a16:creationId xmlns:a16="http://schemas.microsoft.com/office/drawing/2014/main" id="{49C4D493-8996-7A4B-A191-EBD3995FDCAA}"/>
              </a:ext>
            </a:extLst>
          </p:cNvPr>
          <p:cNvSpPr txBox="1"/>
          <p:nvPr/>
        </p:nvSpPr>
        <p:spPr>
          <a:xfrm>
            <a:off x="3516402" y="4598407"/>
            <a:ext cx="2233304" cy="523220"/>
          </a:xfrm>
          <a:prstGeom prst="rect">
            <a:avLst/>
          </a:prstGeom>
          <a:noFill/>
        </p:spPr>
        <p:txBody>
          <a:bodyPr wrap="none" rtlCol="0">
            <a:spAutoFit/>
          </a:bodyPr>
          <a:lstStyle/>
          <a:p>
            <a:r>
              <a:rPr lang="en-US" dirty="0">
                <a:solidFill>
                  <a:srgbClr val="FF0000"/>
                </a:solidFill>
              </a:rPr>
              <a:t>Namespace Management</a:t>
            </a:r>
          </a:p>
          <a:p>
            <a:endParaRPr lang="en-TW" dirty="0"/>
          </a:p>
        </p:txBody>
      </p:sp>
      <p:pic>
        <p:nvPicPr>
          <p:cNvPr id="2" name="Picture 1">
            <a:hlinkClick r:id="rId3"/>
            <a:extLst>
              <a:ext uri="{FF2B5EF4-FFF2-40B4-BE49-F238E27FC236}">
                <a16:creationId xmlns:a16="http://schemas.microsoft.com/office/drawing/2014/main" id="{6B472C81-C750-1742-9F6D-653257468C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82857" y="229115"/>
            <a:ext cx="1578285" cy="1003022"/>
          </a:xfrm>
          <a:prstGeom prst="rect">
            <a:avLst/>
          </a:prstGeom>
        </p:spPr>
      </p:pic>
    </p:spTree>
    <p:extLst>
      <p:ext uri="{BB962C8B-B14F-4D97-AF65-F5344CB8AC3E}">
        <p14:creationId xmlns:p14="http://schemas.microsoft.com/office/powerpoint/2010/main" val="236368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7" y="-3095"/>
            <a:ext cx="8555636" cy="857250"/>
          </a:xfrm>
        </p:spPr>
        <p:txBody>
          <a:bodyPr>
            <a:noAutofit/>
          </a:bodyPr>
          <a:lstStyle/>
          <a:p>
            <a:pPr>
              <a:lnSpc>
                <a:spcPct val="150000"/>
              </a:lnSpc>
            </a:pPr>
            <a:r>
              <a:rPr lang="en-US" altLang="en-US" dirty="0" err="1">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区块链</a:t>
            </a:r>
            <a:r>
              <a:rPr lang="zh-CN"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：赋予数据物理意义的</a:t>
            </a:r>
            <a:r>
              <a:rPr lang="zh-CN" altLang="en-US" dirty="0">
                <a:latin typeface="华文新魏" panose="02010800040101010101" pitchFamily="2" charset="-122"/>
                <a:ea typeface="华文新魏" panose="02010800040101010101" pitchFamily="2" charset="-122"/>
                <a:cs typeface="华文新魏" panose="02010800040101010101" pitchFamily="2" charset="-122"/>
              </a:rPr>
              <a:t>可信计算技术</a:t>
            </a:r>
            <a:endParaRPr lang="en-US" altLang="en-US"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4" name="Picture 3"/>
          <p:cNvPicPr>
            <a:picLocks noChangeAspect="1"/>
          </p:cNvPicPr>
          <p:nvPr/>
        </p:nvPicPr>
        <p:blipFill>
          <a:blip r:embed="rId3" cstate="screen"/>
          <a:stretch>
            <a:fillRect/>
          </a:stretch>
        </p:blipFill>
        <p:spPr>
          <a:xfrm>
            <a:off x="247338" y="998498"/>
            <a:ext cx="4251617" cy="2503117"/>
          </a:xfrm>
          <a:prstGeom prst="rect">
            <a:avLst/>
          </a:prstGeom>
        </p:spPr>
      </p:pic>
      <p:pic>
        <p:nvPicPr>
          <p:cNvPr id="11" name="Picture 10"/>
          <p:cNvPicPr>
            <a:picLocks noChangeAspect="1"/>
          </p:cNvPicPr>
          <p:nvPr/>
        </p:nvPicPr>
        <p:blipFill>
          <a:blip r:embed="rId4" cstate="screen"/>
          <a:stretch>
            <a:fillRect/>
          </a:stretch>
        </p:blipFill>
        <p:spPr>
          <a:xfrm>
            <a:off x="4498955" y="2830880"/>
            <a:ext cx="4474448" cy="1872692"/>
          </a:xfrm>
          <a:prstGeom prst="rect">
            <a:avLst/>
          </a:prstGeom>
        </p:spPr>
      </p:pic>
      <p:sp>
        <p:nvSpPr>
          <p:cNvPr id="18" name="TextBox 17"/>
          <p:cNvSpPr txBox="1"/>
          <p:nvPr/>
        </p:nvSpPr>
        <p:spPr>
          <a:xfrm>
            <a:off x="4666543" y="1767271"/>
            <a:ext cx="4060727" cy="1015599"/>
          </a:xfrm>
          <a:prstGeom prst="rect">
            <a:avLst/>
          </a:prstGeom>
          <a:noFill/>
        </p:spPr>
        <p:txBody>
          <a:bodyPr wrap="none" rtlCol="0">
            <a:spAutoFit/>
          </a:bodyPr>
          <a:lstStyle/>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区块链：一种基于不直接相关</a:t>
            </a:r>
          </a:p>
          <a:p>
            <a:pPr algn="just">
              <a:lnSpc>
                <a:spcPct val="150000"/>
              </a:lnSpc>
            </a:pPr>
            <a:r>
              <a:rPr lang="en-US" altLang="en-US" sz="2100" spc="225" dirty="0">
                <a:solidFill>
                  <a:schemeClr val="tx1"/>
                </a:solidFill>
                <a:latin typeface="华文新魏" panose="02010800040101010101" pitchFamily="2" charset="-122"/>
                <a:ea typeface="华文新魏" panose="02010800040101010101" pitchFamily="2" charset="-122"/>
              </a:rPr>
              <a:t>的交易事件公证日志（</a:t>
            </a:r>
            <a:r>
              <a:rPr lang="en-US" altLang="en-US" sz="2100" spc="225" dirty="0">
                <a:solidFill>
                  <a:srgbClr val="FF0000"/>
                </a:solidFill>
                <a:latin typeface="华文新魏" panose="02010800040101010101" pitchFamily="2" charset="-122"/>
                <a:ea typeface="华文新魏" panose="02010800040101010101" pitchFamily="2" charset="-122"/>
              </a:rPr>
              <a:t>时钟</a:t>
            </a:r>
            <a:r>
              <a:rPr lang="en-US" altLang="en-US" sz="2100" spc="225" dirty="0">
                <a:solidFill>
                  <a:schemeClr val="tx1"/>
                </a:solidFill>
                <a:latin typeface="华文新魏" panose="02010800040101010101" pitchFamily="2" charset="-122"/>
                <a:ea typeface="华文新魏" panose="02010800040101010101" pitchFamily="2" charset="-122"/>
              </a:rPr>
              <a:t>）</a:t>
            </a:r>
          </a:p>
        </p:txBody>
      </p:sp>
      <p:pic>
        <p:nvPicPr>
          <p:cNvPr id="13" name="Picture 12"/>
          <p:cNvPicPr>
            <a:picLocks noChangeAspect="1"/>
          </p:cNvPicPr>
          <p:nvPr/>
        </p:nvPicPr>
        <p:blipFill>
          <a:blip r:embed="rId5" cstate="screen"/>
          <a:stretch>
            <a:fillRect/>
          </a:stretch>
        </p:blipFill>
        <p:spPr>
          <a:xfrm>
            <a:off x="6079405" y="899922"/>
            <a:ext cx="1235183" cy="820450"/>
          </a:xfrm>
          <a:prstGeom prst="rect">
            <a:avLst/>
          </a:prstGeom>
        </p:spPr>
      </p:pic>
      <p:sp>
        <p:nvSpPr>
          <p:cNvPr id="19" name="TextBox 18"/>
          <p:cNvSpPr txBox="1"/>
          <p:nvPr/>
        </p:nvSpPr>
        <p:spPr>
          <a:xfrm>
            <a:off x="44623" y="3782117"/>
            <a:ext cx="4657044" cy="1015599"/>
          </a:xfrm>
          <a:prstGeom prst="rect">
            <a:avLst/>
          </a:prstGeom>
          <a:noFill/>
        </p:spPr>
        <p:txBody>
          <a:bodyPr wrap="none" rtlCol="0">
            <a:spAutoFit/>
          </a:bodyPr>
          <a:lstStyle/>
          <a:p>
            <a:pPr algn="just">
              <a:lnSpc>
                <a:spcPct val="150000"/>
              </a:lnSpc>
            </a:pPr>
            <a:r>
              <a:rPr lang="en-US" altLang="en-US" sz="2100" spc="225" dirty="0" err="1">
                <a:solidFill>
                  <a:schemeClr val="tx1"/>
                </a:solidFill>
                <a:latin typeface="华文新魏" panose="02010800040101010101" pitchFamily="2" charset="-122"/>
                <a:ea typeface="华文新魏" panose="02010800040101010101" pitchFamily="2" charset="-122"/>
              </a:rPr>
              <a:t>物联网：铺天盖地</a:t>
            </a:r>
            <a:r>
              <a:rPr lang="zh-CN" altLang="en-US" sz="2100" spc="225" dirty="0">
                <a:solidFill>
                  <a:schemeClr val="tx1"/>
                </a:solidFill>
                <a:latin typeface="华文新魏" panose="02010800040101010101" pitchFamily="2" charset="-122"/>
                <a:ea typeface="华文新魏" panose="02010800040101010101" pitchFamily="2" charset="-122"/>
              </a:rPr>
              <a:t>的</a:t>
            </a:r>
            <a:r>
              <a:rPr lang="en-US" altLang="en-US" sz="2100" spc="225" dirty="0" err="1">
                <a:solidFill>
                  <a:schemeClr val="tx1"/>
                </a:solidFill>
                <a:latin typeface="华文新魏" panose="02010800040101010101" pitchFamily="2" charset="-122"/>
                <a:ea typeface="华文新魏" panose="02010800040101010101" pitchFamily="2" charset="-122"/>
              </a:rPr>
              <a:t>传感器</a:t>
            </a:r>
            <a:r>
              <a:rPr lang="zh-CN" altLang="en-US" sz="2100" spc="225" dirty="0">
                <a:solidFill>
                  <a:schemeClr val="tx1"/>
                </a:solidFill>
                <a:latin typeface="华文新魏" panose="02010800040101010101" pitchFamily="2" charset="-122"/>
                <a:ea typeface="华文新魏" panose="02010800040101010101" pitchFamily="2" charset="-122"/>
              </a:rPr>
              <a:t>网络</a:t>
            </a:r>
            <a:endParaRPr lang="en-US" altLang="en-US" sz="2100" spc="225" dirty="0">
              <a:solidFill>
                <a:schemeClr val="tx1"/>
              </a:solidFill>
              <a:latin typeface="华文新魏" panose="02010800040101010101" pitchFamily="2" charset="-122"/>
              <a:ea typeface="华文新魏" panose="02010800040101010101" pitchFamily="2" charset="-122"/>
            </a:endParaRPr>
          </a:p>
          <a:p>
            <a:pPr algn="just">
              <a:lnSpc>
                <a:spcPct val="150000"/>
              </a:lnSpc>
            </a:pPr>
            <a:r>
              <a:rPr lang="zh-CN" altLang="en-US" sz="2100" spc="225" dirty="0">
                <a:solidFill>
                  <a:schemeClr val="tx1"/>
                </a:solidFill>
                <a:latin typeface="华文新魏" panose="02010800040101010101" pitchFamily="2" charset="-122"/>
                <a:ea typeface="华文新魏" panose="02010800040101010101" pitchFamily="2" charset="-122"/>
              </a:rPr>
              <a:t>通过</a:t>
            </a:r>
            <a:r>
              <a:rPr lang="en-US" altLang="en-US" sz="2100" spc="225" dirty="0" err="1">
                <a:solidFill>
                  <a:schemeClr val="tx1"/>
                </a:solidFill>
                <a:latin typeface="华文新魏" panose="02010800040101010101" pitchFamily="2" charset="-122"/>
                <a:ea typeface="华文新魏" panose="02010800040101010101" pitchFamily="2" charset="-122"/>
              </a:rPr>
              <a:t>物理</a:t>
            </a:r>
            <a:r>
              <a:rPr lang="zh-CN" altLang="en-US" sz="2100" spc="225" dirty="0">
                <a:latin typeface="华文新魏" panose="02010800040101010101" pitchFamily="2" charset="-122"/>
                <a:ea typeface="华文新魏" panose="02010800040101010101" pitchFamily="2" charset="-122"/>
              </a:rPr>
              <a:t>现象</a:t>
            </a:r>
            <a:r>
              <a:rPr lang="zh-CN" altLang="en-US" sz="2100" spc="225" dirty="0">
                <a:solidFill>
                  <a:schemeClr val="tx1"/>
                </a:solidFill>
                <a:latin typeface="华文新魏" panose="02010800040101010101" pitchFamily="2" charset="-122"/>
                <a:ea typeface="华文新魏" panose="02010800040101010101" pitchFamily="2" charset="-122"/>
              </a:rPr>
              <a:t>的共识产生可信</a:t>
            </a:r>
            <a:r>
              <a:rPr lang="en-US" altLang="en-US" sz="2100" spc="225" dirty="0" err="1">
                <a:solidFill>
                  <a:schemeClr val="tx1"/>
                </a:solidFill>
                <a:latin typeface="华文新魏" panose="02010800040101010101" pitchFamily="2" charset="-122"/>
                <a:ea typeface="华文新魏" panose="02010800040101010101" pitchFamily="2" charset="-122"/>
              </a:rPr>
              <a:t>数据</a:t>
            </a:r>
            <a:endParaRPr lang="en-US" altLang="en-US" sz="2100" spc="225" dirty="0">
              <a:solidFill>
                <a:schemeClr val="tx1"/>
              </a:solidFill>
              <a:latin typeface="华文新魏" panose="02010800040101010101" pitchFamily="2" charset="-122"/>
              <a:ea typeface="华文新魏" panose="02010800040101010101" pitchFamily="2" charset="-122"/>
            </a:endParaRPr>
          </a:p>
        </p:txBody>
      </p:sp>
      <p:sp>
        <p:nvSpPr>
          <p:cNvPr id="20" name="TextBox 19"/>
          <p:cNvSpPr txBox="1"/>
          <p:nvPr/>
        </p:nvSpPr>
        <p:spPr>
          <a:xfrm>
            <a:off x="412140" y="2066844"/>
            <a:ext cx="992580" cy="536685"/>
          </a:xfrm>
          <a:prstGeom prst="rect">
            <a:avLst/>
          </a:prstGeom>
          <a:noFill/>
        </p:spPr>
        <p:txBody>
          <a:bodyPr wrap="none" rtlCol="0">
            <a:spAutoFit/>
          </a:bodyPr>
          <a:lstStyle/>
          <a:p>
            <a:pPr algn="ctr">
              <a:lnSpc>
                <a:spcPct val="150000"/>
              </a:lnSpc>
            </a:pPr>
            <a:r>
              <a:rPr lang="en-US" altLang="en-US" sz="2100" dirty="0">
                <a:solidFill>
                  <a:schemeClr val="tx1"/>
                </a:solidFill>
                <a:latin typeface="华文行楷" panose="02010800040101010101" pitchFamily="2" charset="-122"/>
                <a:ea typeface="华文行楷" panose="02010800040101010101" pitchFamily="2" charset="-122"/>
              </a:rPr>
              <a:t>物联网</a:t>
            </a:r>
          </a:p>
        </p:txBody>
      </p:sp>
      <p:sp>
        <p:nvSpPr>
          <p:cNvPr id="21" name="TextBox 20"/>
          <p:cNvSpPr txBox="1"/>
          <p:nvPr/>
        </p:nvSpPr>
        <p:spPr>
          <a:xfrm>
            <a:off x="5672426" y="4070465"/>
            <a:ext cx="2127505"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时间</a:t>
            </a:r>
            <a:r>
              <a:rPr lang="zh-CN" altLang="en-US" sz="2100" spc="225" dirty="0">
                <a:solidFill>
                  <a:schemeClr val="bg1"/>
                </a:solidFill>
                <a:latin typeface="华文新魏" panose="02010800040101010101" pitchFamily="2" charset="-122"/>
                <a:ea typeface="华文新魏" panose="02010800040101010101" pitchFamily="2" charset="-122"/>
              </a:rPr>
              <a:t>数据链条</a:t>
            </a:r>
            <a:endParaRPr lang="en-US" altLang="en-US" sz="2100" spc="225" dirty="0">
              <a:solidFill>
                <a:schemeClr val="bg1"/>
              </a:solidFill>
              <a:latin typeface="华文新魏" panose="02010800040101010101" pitchFamily="2" charset="-122"/>
              <a:ea typeface="华文新魏" panose="02010800040101010101" pitchFamily="2" charset="-122"/>
            </a:endParaRPr>
          </a:p>
        </p:txBody>
      </p:sp>
      <p:sp>
        <p:nvSpPr>
          <p:cNvPr id="22" name="TextBox 21"/>
          <p:cNvSpPr txBox="1"/>
          <p:nvPr/>
        </p:nvSpPr>
        <p:spPr>
          <a:xfrm>
            <a:off x="1160313" y="947349"/>
            <a:ext cx="2425664" cy="656142"/>
          </a:xfrm>
          <a:prstGeom prst="rect">
            <a:avLst/>
          </a:prstGeom>
          <a:noFill/>
        </p:spPr>
        <p:txBody>
          <a:bodyPr wrap="none" rtlCol="0">
            <a:spAutoFit/>
          </a:bodyPr>
          <a:lstStyle/>
          <a:p>
            <a:pPr algn="just">
              <a:lnSpc>
                <a:spcPct val="150000"/>
              </a:lnSpc>
            </a:pPr>
            <a:r>
              <a:rPr lang="zh-CN" altLang="en-US" sz="2700" spc="225" dirty="0">
                <a:solidFill>
                  <a:srgbClr val="FF0000"/>
                </a:solidFill>
                <a:latin typeface="华文新魏" panose="02010800040101010101" pitchFamily="2" charset="-122"/>
                <a:ea typeface="华文新魏" panose="02010800040101010101" pitchFamily="2" charset="-122"/>
              </a:rPr>
              <a:t>空间</a:t>
            </a:r>
            <a:r>
              <a:rPr lang="zh-CN" altLang="en-US" sz="2100" spc="225" dirty="0">
                <a:latin typeface="华文新魏" panose="02010800040101010101" pitchFamily="2" charset="-122"/>
                <a:ea typeface="华文新魏" panose="02010800040101010101" pitchFamily="2" charset="-122"/>
              </a:rPr>
              <a:t>数据覆盖面</a:t>
            </a:r>
            <a:endParaRPr lang="en-US" altLang="en-US" sz="2100" spc="225" dirty="0">
              <a:latin typeface="华文新魏" panose="02010800040101010101" pitchFamily="2" charset="-122"/>
              <a:ea typeface="华文新魏" panose="02010800040101010101" pitchFamily="2" charset="-122"/>
            </a:endParaRPr>
          </a:p>
        </p:txBody>
      </p:sp>
      <p:sp>
        <p:nvSpPr>
          <p:cNvPr id="3" name="Slide Number Placeholder 2">
            <a:extLst>
              <a:ext uri="{FF2B5EF4-FFF2-40B4-BE49-F238E27FC236}">
                <a16:creationId xmlns:a16="http://schemas.microsoft.com/office/drawing/2014/main" id="{244C3942-4D46-FE49-B6F6-DFA6A6327D4E}"/>
              </a:ext>
            </a:extLst>
          </p:cNvPr>
          <p:cNvSpPr>
            <a:spLocks noGrp="1"/>
          </p:cNvSpPr>
          <p:nvPr>
            <p:ph type="sldNum" sz="quarter" idx="12"/>
          </p:nvPr>
        </p:nvSpPr>
        <p:spPr/>
        <p:txBody>
          <a:bodyPr/>
          <a:lstStyle/>
          <a:p>
            <a:fld id="{713C7D3C-22D2-7449-8935-5F36E8921380}" type="slidenum">
              <a:rPr lang="en-US" smtClean="0"/>
              <a:pPr/>
              <a:t>75</a:t>
            </a:fld>
            <a:endParaRPr lang="en-US" dirty="0"/>
          </a:p>
        </p:txBody>
      </p:sp>
    </p:spTree>
    <p:extLst>
      <p:ext uri="{BB962C8B-B14F-4D97-AF65-F5344CB8AC3E}">
        <p14:creationId xmlns:p14="http://schemas.microsoft.com/office/powerpoint/2010/main" val="3557782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084" y="-10001"/>
            <a:ext cx="9716929" cy="772647"/>
          </a:xfrm>
          <a:prstGeom prst="rect">
            <a:avLst/>
          </a:prstGeom>
          <a:noFill/>
        </p:spPr>
        <p:txBody>
          <a:bodyPr wrap="square" rtlCol="0">
            <a:spAutoFit/>
          </a:bodyPr>
          <a:lstStyle/>
          <a:p>
            <a:pPr lvl="0" algn="ctr">
              <a:lnSpc>
                <a:spcPct val="150000"/>
              </a:lnSpc>
            </a:pP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空间网</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300" dirty="0">
                <a:solidFill>
                  <a:schemeClr val="tx1"/>
                </a:solidFill>
                <a:latin typeface="+mj-lt"/>
                <a:ea typeface="华文新魏" panose="02010800040101010101" pitchFamily="2" charset="-122"/>
                <a:cs typeface="+mj-lt"/>
              </a:rPr>
              <a:t>Web</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altLang="zh-CN"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3.0</a:t>
            </a:r>
            <a:r>
              <a:rPr lang="zh-CN"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 </a:t>
            </a:r>
            <a:r>
              <a:rPr lang="zh-TW" altLang="en-US" sz="3150"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对数据赋予时间与空间的标示</a:t>
            </a:r>
          </a:p>
        </p:txBody>
      </p:sp>
      <p:grpSp>
        <p:nvGrpSpPr>
          <p:cNvPr id="5" name="组合 4"/>
          <p:cNvGrpSpPr/>
          <p:nvPr/>
        </p:nvGrpSpPr>
        <p:grpSpPr>
          <a:xfrm>
            <a:off x="520542" y="1007746"/>
            <a:ext cx="8154829" cy="3911917"/>
            <a:chOff x="392" y="2167"/>
            <a:chExt cx="17123" cy="8214"/>
          </a:xfrm>
        </p:grpSpPr>
        <p:sp>
          <p:nvSpPr>
            <p:cNvPr id="4" name="TextBox 3"/>
            <p:cNvSpPr txBox="1"/>
            <p:nvPr/>
          </p:nvSpPr>
          <p:spPr>
            <a:xfrm>
              <a:off x="895" y="9848"/>
              <a:ext cx="5686" cy="533"/>
            </a:xfrm>
            <a:prstGeom prst="rect">
              <a:avLst/>
            </a:prstGeom>
            <a:noFill/>
          </p:spPr>
          <p:txBody>
            <a:bodyPr wrap="none" rtlCol="0">
              <a:spAutoFit/>
            </a:bodyPr>
            <a:lstStyle/>
            <a:p>
              <a:pPr algn="ctr"/>
              <a:r>
                <a:rPr lang="en-US" sz="1050" dirty="0">
                  <a:solidFill>
                    <a:schemeClr val="tx1"/>
                  </a:solidFill>
                </a:rPr>
                <a:t>Image credits: https://</a:t>
              </a:r>
              <a:r>
                <a:rPr lang="en-US" sz="1050" dirty="0" err="1">
                  <a:solidFill>
                    <a:schemeClr val="tx1"/>
                  </a:solidFill>
                </a:rPr>
                <a:t>www.xrweb.network</a:t>
              </a:r>
              <a:r>
                <a:rPr lang="en-US" sz="1050" dirty="0">
                  <a:solidFill>
                    <a:schemeClr val="tx1"/>
                  </a:solidFill>
                </a:rPr>
                <a:t>/</a:t>
              </a:r>
            </a:p>
          </p:txBody>
        </p:sp>
        <p:pic>
          <p:nvPicPr>
            <p:cNvPr id="2049" name="Picture 1" descr="The Spatial Web: How Web 3.0 Will Connect Humans, Machines, and AI to Transform the World (English Edition) par [René, Gabriel, Mapes, Dan]"/>
            <p:cNvPicPr>
              <a:picLocks noChangeAspect="1" noChangeArrowheads="1"/>
            </p:cNvPicPr>
            <p:nvPr/>
          </p:nvPicPr>
          <p:blipFill>
            <a:blip r:embed="rId3"/>
            <a:srcRect/>
            <a:stretch>
              <a:fillRect/>
            </a:stretch>
          </p:blipFill>
          <p:spPr bwMode="auto">
            <a:xfrm>
              <a:off x="12143" y="2167"/>
              <a:ext cx="5372" cy="8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srcRect/>
            <a:stretch>
              <a:fillRect/>
            </a:stretch>
          </p:blipFill>
          <p:spPr bwMode="auto">
            <a:xfrm>
              <a:off x="392" y="3134"/>
              <a:ext cx="6719" cy="6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302" y="5092"/>
              <a:ext cx="4651" cy="5216"/>
            </a:xfrm>
            <a:prstGeom prst="rect">
              <a:avLst/>
            </a:prstGeom>
          </p:spPr>
        </p:pic>
        <p:sp>
          <p:nvSpPr>
            <p:cNvPr id="6" name="TextBox 5"/>
            <p:cNvSpPr txBox="1"/>
            <p:nvPr/>
          </p:nvSpPr>
          <p:spPr>
            <a:xfrm>
              <a:off x="7302" y="2421"/>
              <a:ext cx="4652" cy="2860"/>
            </a:xfrm>
            <a:prstGeom prst="rect">
              <a:avLst/>
            </a:prstGeom>
            <a:noFill/>
          </p:spPr>
          <p:txBody>
            <a:bodyPr wrap="square" rtlCol="0">
              <a:spAutoFit/>
            </a:bodyPr>
            <a:lstStyle/>
            <a:p>
              <a:pPr algn="just"/>
              <a:r>
                <a:rPr lang="en-US" sz="825" dirty="0">
                  <a:solidFill>
                    <a:schemeClr val="tx1"/>
                  </a:solidFill>
                </a:rPr>
                <a:t>XR is a decentralized network protocol that transforms our Web physical space into a secure, encrypted three-dimensional web space where content and applications can be projected, viewed, and transmitted. XR Web creates the basic infrastructure and SDK where various applications can be created, such as XR gaming, social media, real estate, advertising, trip sharing, home sharing, retail insurance.</a:t>
              </a:r>
            </a:p>
          </p:txBody>
        </p:sp>
      </p:grpSp>
      <p:sp>
        <p:nvSpPr>
          <p:cNvPr id="7" name="Slide Number Placeholder 6">
            <a:extLst>
              <a:ext uri="{FF2B5EF4-FFF2-40B4-BE49-F238E27FC236}">
                <a16:creationId xmlns:a16="http://schemas.microsoft.com/office/drawing/2014/main" id="{C448B2C0-F067-E242-83B2-620772A90B87}"/>
              </a:ext>
            </a:extLst>
          </p:cNvPr>
          <p:cNvSpPr>
            <a:spLocks noGrp="1"/>
          </p:cNvSpPr>
          <p:nvPr>
            <p:ph type="sldNum" sz="quarter" idx="12"/>
          </p:nvPr>
        </p:nvSpPr>
        <p:spPr/>
        <p:txBody>
          <a:bodyPr/>
          <a:lstStyle/>
          <a:p>
            <a:fld id="{713C7D3C-22D2-7449-8935-5F36E8921380}" type="slidenum">
              <a:rPr lang="en-US" smtClean="0"/>
              <a:pPr/>
              <a:t>76</a:t>
            </a:fld>
            <a:endParaRPr lang="en-US" dirty="0"/>
          </a:p>
        </p:txBody>
      </p:sp>
    </p:spTree>
    <p:extLst>
      <p:ext uri="{BB962C8B-B14F-4D97-AF65-F5344CB8AC3E}">
        <p14:creationId xmlns:p14="http://schemas.microsoft.com/office/powerpoint/2010/main" val="28791610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904" y="995363"/>
            <a:ext cx="2824163" cy="1842611"/>
            <a:chOff x="6409" y="4439"/>
            <a:chExt cx="5930" cy="3869"/>
          </a:xfrm>
        </p:grpSpPr>
        <p:sp>
          <p:nvSpPr>
            <p:cNvPr id="4" name="TextBox 3"/>
            <p:cNvSpPr txBox="1"/>
            <p:nvPr/>
          </p:nvSpPr>
          <p:spPr>
            <a:xfrm>
              <a:off x="7294" y="7775"/>
              <a:ext cx="4158" cy="533"/>
            </a:xfrm>
            <a:prstGeom prst="rect">
              <a:avLst/>
            </a:prstGeom>
            <a:noFill/>
          </p:spPr>
          <p:txBody>
            <a:bodyPr wrap="non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5" name="Picture 4"/>
            <p:cNvPicPr>
              <a:picLocks noChangeAspect="1"/>
            </p:cNvPicPr>
            <p:nvPr/>
          </p:nvPicPr>
          <p:blipFill>
            <a:blip r:embed="rId3" cstate="screen"/>
            <a:stretch>
              <a:fillRect/>
            </a:stretch>
          </p:blipFill>
          <p:spPr>
            <a:xfrm>
              <a:off x="6409" y="4439"/>
              <a:ext cx="5930" cy="3336"/>
            </a:xfrm>
            <a:prstGeom prst="rect">
              <a:avLst/>
            </a:prstGeom>
          </p:spPr>
        </p:pic>
      </p:grpSp>
      <p:sp>
        <p:nvSpPr>
          <p:cNvPr id="3" name="TextBox 1"/>
          <p:cNvSpPr txBox="1"/>
          <p:nvPr/>
        </p:nvSpPr>
        <p:spPr>
          <a:xfrm>
            <a:off x="3197066" y="1132523"/>
            <a:ext cx="1544003" cy="1038682"/>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空间网</a:t>
            </a:r>
            <a:r>
              <a:rPr lang="en-US" sz="1050" spc="225" dirty="0">
                <a:solidFill>
                  <a:schemeClr val="tx1"/>
                </a:solidFill>
                <a:latin typeface="华文行楷" panose="02010800040101010101" pitchFamily="2" charset="-122"/>
                <a:ea typeface="华文行楷" panose="02010800040101010101" pitchFamily="2" charset="-122"/>
              </a:rPr>
              <a:t> </a:t>
            </a:r>
            <a:r>
              <a:rPr lang="en-US" sz="1050" spc="225" dirty="0">
                <a:solidFill>
                  <a:schemeClr val="tx1"/>
                </a:solidFill>
                <a:latin typeface="+mj-lt"/>
                <a:ea typeface="华文行楷" panose="02010800040101010101" pitchFamily="2" charset="-122"/>
                <a:cs typeface="+mj-lt"/>
              </a:rPr>
              <a:t>Spatial</a:t>
            </a:r>
            <a:r>
              <a:rPr lang="zh-CN" altLang="en-US" sz="1050" spc="225" dirty="0">
                <a:solidFill>
                  <a:schemeClr val="tx1"/>
                </a:solidFill>
                <a:latin typeface="+mj-lt"/>
                <a:ea typeface="华文行楷" panose="02010800040101010101" pitchFamily="2" charset="-122"/>
                <a:cs typeface="+mj-lt"/>
              </a:rPr>
              <a:t> </a:t>
            </a:r>
            <a:r>
              <a:rPr lang="en-US" sz="1050" spc="225" dirty="0">
                <a:solidFill>
                  <a:schemeClr val="tx1"/>
                </a:solidFill>
                <a:latin typeface="+mj-lt"/>
                <a:ea typeface="华文行楷" panose="02010800040101010101" pitchFamily="2" charset="-122"/>
                <a:cs typeface="+mj-lt"/>
              </a:rPr>
              <a:t>Web </a:t>
            </a:r>
            <a:r>
              <a:rPr lang="en-US" sz="1050" spc="225" dirty="0">
                <a:solidFill>
                  <a:schemeClr val="tx1"/>
                </a:solidFill>
                <a:latin typeface="华文行楷" panose="02010800040101010101" pitchFamily="2" charset="-122"/>
                <a:ea typeface="华文行楷" panose="02010800040101010101" pitchFamily="2" charset="-122"/>
              </a:rPr>
              <a:t>= </a:t>
            </a:r>
            <a:r>
              <a:rPr lang="zh-TW" altLang="en-US" sz="1050" spc="225" dirty="0">
                <a:solidFill>
                  <a:schemeClr val="tx1"/>
                </a:solidFill>
                <a:latin typeface="华文新魏" panose="02010800040101010101" pitchFamily="2" charset="-122"/>
                <a:ea typeface="华文新魏" panose="02010800040101010101" pitchFamily="2" charset="-122"/>
              </a:rPr>
              <a:t>对数据赋予时间与空间的标示</a:t>
            </a:r>
          </a:p>
        </p:txBody>
      </p:sp>
      <p:grpSp>
        <p:nvGrpSpPr>
          <p:cNvPr id="7" name="组合 6"/>
          <p:cNvGrpSpPr/>
          <p:nvPr/>
        </p:nvGrpSpPr>
        <p:grpSpPr>
          <a:xfrm>
            <a:off x="4934427" y="995362"/>
            <a:ext cx="2441734" cy="1809877"/>
            <a:chOff x="3233" y="2541"/>
            <a:chExt cx="12737" cy="8334"/>
          </a:xfrm>
        </p:grpSpPr>
        <p:sp>
          <p:nvSpPr>
            <p:cNvPr id="8" name="TextBox 3"/>
            <p:cNvSpPr txBox="1"/>
            <p:nvPr/>
          </p:nvSpPr>
          <p:spPr>
            <a:xfrm>
              <a:off x="3233" y="9706"/>
              <a:ext cx="12737" cy="1169"/>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9" name="Picture 2"/>
            <p:cNvPicPr>
              <a:picLocks noChangeAspect="1"/>
            </p:cNvPicPr>
            <p:nvPr/>
          </p:nvPicPr>
          <p:blipFill>
            <a:blip r:embed="rId4" cstate="screen"/>
            <a:stretch>
              <a:fillRect/>
            </a:stretch>
          </p:blipFill>
          <p:spPr>
            <a:xfrm>
              <a:off x="3233" y="2541"/>
              <a:ext cx="12735" cy="7163"/>
            </a:xfrm>
            <a:prstGeom prst="rect">
              <a:avLst/>
            </a:prstGeom>
          </p:spPr>
        </p:pic>
      </p:grpSp>
      <p:grpSp>
        <p:nvGrpSpPr>
          <p:cNvPr id="10" name="组合 9"/>
          <p:cNvGrpSpPr/>
          <p:nvPr/>
        </p:nvGrpSpPr>
        <p:grpSpPr>
          <a:xfrm>
            <a:off x="372904" y="3327082"/>
            <a:ext cx="2823210" cy="1618412"/>
            <a:chOff x="3289" y="2219"/>
            <a:chExt cx="12744" cy="8503"/>
          </a:xfrm>
        </p:grpSpPr>
        <p:sp>
          <p:nvSpPr>
            <p:cNvPr id="11" name="TextBox 3"/>
            <p:cNvSpPr txBox="1"/>
            <p:nvPr/>
          </p:nvSpPr>
          <p:spPr>
            <a:xfrm>
              <a:off x="3292" y="9388"/>
              <a:ext cx="12741" cy="1334"/>
            </a:xfrm>
            <a:prstGeom prst="rect">
              <a:avLst/>
            </a:prstGeom>
            <a:noFill/>
          </p:spPr>
          <p:txBody>
            <a:bodyPr wrap="square" rtlCol="0">
              <a:spAutoFit/>
            </a:bodyPr>
            <a:lstStyle/>
            <a:p>
              <a:pPr algn="ctr"/>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2" name="Picture 2"/>
            <p:cNvPicPr>
              <a:picLocks noChangeAspect="1"/>
            </p:cNvPicPr>
            <p:nvPr/>
          </p:nvPicPr>
          <p:blipFill>
            <a:blip r:embed="rId5" cstate="screen"/>
            <a:stretch>
              <a:fillRect/>
            </a:stretch>
          </p:blipFill>
          <p:spPr>
            <a:xfrm>
              <a:off x="3289" y="2219"/>
              <a:ext cx="12743" cy="7168"/>
            </a:xfrm>
            <a:prstGeom prst="rect">
              <a:avLst/>
            </a:prstGeom>
          </p:spPr>
        </p:pic>
      </p:grpSp>
      <p:grpSp>
        <p:nvGrpSpPr>
          <p:cNvPr id="14" name="组合 13"/>
          <p:cNvGrpSpPr/>
          <p:nvPr/>
        </p:nvGrpSpPr>
        <p:grpSpPr>
          <a:xfrm>
            <a:off x="4934426" y="3327083"/>
            <a:ext cx="2498408" cy="1678864"/>
            <a:chOff x="3203" y="2351"/>
            <a:chExt cx="12794" cy="8479"/>
          </a:xfrm>
        </p:grpSpPr>
        <p:sp>
          <p:nvSpPr>
            <p:cNvPr id="15" name="TextBox 3"/>
            <p:cNvSpPr txBox="1"/>
            <p:nvPr/>
          </p:nvSpPr>
          <p:spPr>
            <a:xfrm>
              <a:off x="3867" y="9548"/>
              <a:ext cx="11638" cy="1282"/>
            </a:xfrm>
            <a:prstGeom prst="rect">
              <a:avLst/>
            </a:prstGeom>
            <a:noFill/>
          </p:spPr>
          <p:txBody>
            <a:bodyPr wrap="square" rtlCol="0">
              <a:spAutoFit/>
            </a:bodyPr>
            <a:lstStyle/>
            <a:p>
              <a:r>
                <a:rPr lang="en-US" sz="1050" dirty="0">
                  <a:solidFill>
                    <a:schemeClr val="tx1"/>
                  </a:solidFill>
                </a:rPr>
                <a:t>Image credits: http://</a:t>
              </a:r>
              <a:r>
                <a:rPr lang="en-US" sz="1050" dirty="0" err="1">
                  <a:solidFill>
                    <a:schemeClr val="tx1"/>
                  </a:solidFill>
                </a:rPr>
                <a:t>verses.io</a:t>
              </a:r>
              <a:r>
                <a:rPr lang="en-US" sz="1050" dirty="0">
                  <a:solidFill>
                    <a:schemeClr val="tx1"/>
                  </a:solidFill>
                </a:rPr>
                <a:t> </a:t>
              </a:r>
            </a:p>
          </p:txBody>
        </p:sp>
        <p:pic>
          <p:nvPicPr>
            <p:cNvPr id="16" name="Picture 2"/>
            <p:cNvPicPr>
              <a:picLocks noChangeAspect="1"/>
            </p:cNvPicPr>
            <p:nvPr/>
          </p:nvPicPr>
          <p:blipFill>
            <a:blip r:embed="rId6" cstate="screen"/>
            <a:stretch>
              <a:fillRect/>
            </a:stretch>
          </p:blipFill>
          <p:spPr>
            <a:xfrm>
              <a:off x="3203" y="2351"/>
              <a:ext cx="12794" cy="7196"/>
            </a:xfrm>
            <a:prstGeom prst="rect">
              <a:avLst/>
            </a:prstGeom>
          </p:spPr>
        </p:pic>
      </p:grpSp>
      <p:sp>
        <p:nvSpPr>
          <p:cNvPr id="17" name="TextBox 1"/>
          <p:cNvSpPr txBox="1"/>
          <p:nvPr/>
        </p:nvSpPr>
        <p:spPr>
          <a:xfrm>
            <a:off x="7432834" y="1132522"/>
            <a:ext cx="1515428" cy="796308"/>
          </a:xfrm>
          <a:prstGeom prst="rect">
            <a:avLst/>
          </a:prstGeom>
          <a:noFill/>
        </p:spPr>
        <p:txBody>
          <a:bodyPr wrap="square" rtlCol="0">
            <a:spAutoFit/>
          </a:bodyPr>
          <a:lstStyle/>
          <a:p>
            <a:pPr algn="just">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产业运营的智能化</a:t>
            </a:r>
            <a:r>
              <a:rPr lang="zh-CN" altLang="en-US" sz="1050" spc="225" dirty="0">
                <a:solidFill>
                  <a:schemeClr val="tx1"/>
                </a:solidFill>
                <a:latin typeface="华文新魏" panose="02010800040101010101" pitchFamily="2" charset="-122"/>
                <a:ea typeface="华文新魏" panose="02010800040101010101" pitchFamily="2" charset="-122"/>
              </a:rPr>
              <a:t>、</a:t>
            </a:r>
            <a:r>
              <a:rPr lang="zh-TW" altLang="en-US" sz="1050" spc="225" dirty="0">
                <a:solidFill>
                  <a:schemeClr val="tx1"/>
                </a:solidFill>
                <a:latin typeface="华文新魏" panose="02010800040101010101" pitchFamily="2" charset="-122"/>
                <a:ea typeface="华文新魏" panose="02010800040101010101" pitchFamily="2" charset="-122"/>
              </a:rPr>
              <a:t>来自具有物理意义的数据内容</a:t>
            </a:r>
          </a:p>
        </p:txBody>
      </p:sp>
      <p:sp>
        <p:nvSpPr>
          <p:cNvPr id="18" name="TextBox 1"/>
          <p:cNvSpPr txBox="1"/>
          <p:nvPr/>
        </p:nvSpPr>
        <p:spPr>
          <a:xfrm>
            <a:off x="3300026" y="3849726"/>
            <a:ext cx="1329211" cy="311560"/>
          </a:xfrm>
          <a:prstGeom prst="rect">
            <a:avLst/>
          </a:prstGeom>
          <a:noFill/>
        </p:spPr>
        <p:txBody>
          <a:bodyPr wrap="non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从矿产开发开始</a:t>
            </a:r>
          </a:p>
        </p:txBody>
      </p:sp>
      <p:sp>
        <p:nvSpPr>
          <p:cNvPr id="19" name="TextBox 1"/>
          <p:cNvSpPr txBox="1"/>
          <p:nvPr/>
        </p:nvSpPr>
        <p:spPr>
          <a:xfrm>
            <a:off x="7432834" y="3693795"/>
            <a:ext cx="1580674" cy="553934"/>
          </a:xfrm>
          <a:prstGeom prst="rect">
            <a:avLst/>
          </a:prstGeom>
          <a:noFill/>
        </p:spPr>
        <p:txBody>
          <a:bodyPr wrap="square" rtlCol="0">
            <a:spAutoFit/>
          </a:bodyPr>
          <a:lstStyle/>
          <a:p>
            <a:pPr algn="ctr">
              <a:lnSpc>
                <a:spcPct val="150000"/>
              </a:lnSpc>
            </a:pPr>
            <a:r>
              <a:rPr lang="zh-TW" altLang="en-US" sz="1050" spc="225" dirty="0">
                <a:solidFill>
                  <a:schemeClr val="tx1"/>
                </a:solidFill>
                <a:latin typeface="华文新魏" panose="02010800040101010101" pitchFamily="2" charset="-122"/>
                <a:ea typeface="华文新魏" panose="02010800040101010101" pitchFamily="2" charset="-122"/>
              </a:rPr>
              <a:t>全球物流的数据服务</a:t>
            </a:r>
          </a:p>
        </p:txBody>
      </p:sp>
      <p:sp>
        <p:nvSpPr>
          <p:cNvPr id="2" name="Slide Number Placeholder 1">
            <a:extLst>
              <a:ext uri="{FF2B5EF4-FFF2-40B4-BE49-F238E27FC236}">
                <a16:creationId xmlns:a16="http://schemas.microsoft.com/office/drawing/2014/main" id="{E8EA73E9-CFEB-0A42-A186-C01A3D5FA165}"/>
              </a:ext>
            </a:extLst>
          </p:cNvPr>
          <p:cNvSpPr>
            <a:spLocks noGrp="1"/>
          </p:cNvSpPr>
          <p:nvPr>
            <p:ph type="sldNum" sz="quarter" idx="12"/>
          </p:nvPr>
        </p:nvSpPr>
        <p:spPr/>
        <p:txBody>
          <a:bodyPr/>
          <a:lstStyle/>
          <a:p>
            <a:fld id="{713C7D3C-22D2-7449-8935-5F36E8921380}" type="slidenum">
              <a:rPr lang="en-US" smtClean="0"/>
              <a:pPr/>
              <a:t>77</a:t>
            </a:fld>
            <a:endParaRPr lang="en-US" dirty="0"/>
          </a:p>
        </p:txBody>
      </p:sp>
    </p:spTree>
    <p:extLst>
      <p:ext uri="{BB962C8B-B14F-4D97-AF65-F5344CB8AC3E}">
        <p14:creationId xmlns:p14="http://schemas.microsoft.com/office/powerpoint/2010/main" val="2019979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633" y="-3044"/>
            <a:ext cx="8195310" cy="1543179"/>
          </a:xfrm>
          <a:prstGeom prst="rect">
            <a:avLst/>
          </a:prstGeom>
          <a:noFill/>
        </p:spPr>
        <p:txBody>
          <a:bodyPr wrap="square" rtlCol="0">
            <a:spAutoFit/>
          </a:bodyPr>
          <a:lstStyle/>
          <a:p>
            <a:pPr algn="ctr">
              <a:lnSpc>
                <a:spcPct val="150000"/>
              </a:lnSpc>
            </a:pPr>
            <a:r>
              <a:rPr lang="zh-CN" altLang="en-US" sz="3300" spc="225" dirty="0">
                <a:solidFill>
                  <a:schemeClr val="tx1"/>
                </a:solidFill>
                <a:latin typeface="华文新魏" panose="02010800040101010101" pitchFamily="2" charset="-122"/>
                <a:ea typeface="华文新魏" panose="02010800040101010101" pitchFamily="2" charset="-122"/>
              </a:rPr>
              <a:t>区块链是一个分布于全球范围的社群账本</a:t>
            </a:r>
          </a:p>
        </p:txBody>
      </p:sp>
      <p:sp>
        <p:nvSpPr>
          <p:cNvPr id="4" name="TextBox 3"/>
          <p:cNvSpPr txBox="1"/>
          <p:nvPr/>
        </p:nvSpPr>
        <p:spPr>
          <a:xfrm>
            <a:off x="1807369" y="4647724"/>
            <a:ext cx="5528310" cy="253916"/>
          </a:xfrm>
          <a:prstGeom prst="rect">
            <a:avLst/>
          </a:prstGeom>
          <a:noFill/>
        </p:spPr>
        <p:txBody>
          <a:bodyPr wrap="square" rtlCol="0">
            <a:spAutoFit/>
          </a:bodyPr>
          <a:lstStyle/>
          <a:p>
            <a:pPr algn="ctr"/>
            <a:r>
              <a:rPr lang="en-US" sz="1050" dirty="0">
                <a:solidFill>
                  <a:schemeClr val="tx1"/>
                </a:solidFill>
              </a:rPr>
              <a:t>Nick Grossman: https://</a:t>
            </a:r>
            <a:r>
              <a:rPr lang="en-US" sz="1050" dirty="0" err="1">
                <a:solidFill>
                  <a:schemeClr val="tx1"/>
                </a:solidFill>
              </a:rPr>
              <a:t>www.nickgrossman.is</a:t>
            </a:r>
            <a:r>
              <a:rPr lang="en-US" sz="1050" dirty="0">
                <a:solidFill>
                  <a:schemeClr val="tx1"/>
                </a:solidFill>
              </a:rPr>
              <a:t>/2015/the-blockchain-as-time/</a:t>
            </a:r>
          </a:p>
        </p:txBody>
      </p:sp>
      <p:pic>
        <p:nvPicPr>
          <p:cNvPr id="1026" name="Picture 2" descr="http://nickgrossman.wpengine.com/wp-content/uploads/2015/06/Screen-Shot-2015-06-17-at-10.13.03-AM.png"/>
          <p:cNvPicPr>
            <a:picLocks noChangeAspect="1" noChangeArrowheads="1"/>
          </p:cNvPicPr>
          <p:nvPr/>
        </p:nvPicPr>
        <p:blipFill rotWithShape="1">
          <a:blip r:embed="rId3" cstate="email"/>
          <a:srcRect/>
          <a:stretch>
            <a:fillRect/>
          </a:stretch>
        </p:blipFill>
        <p:spPr bwMode="auto">
          <a:xfrm>
            <a:off x="875602" y="1404926"/>
            <a:ext cx="7391825" cy="32885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1267301" y="681990"/>
            <a:ext cx="6609398" cy="711518"/>
          </a:xfrm>
        </p:spPr>
        <p:txBody>
          <a:bodyPr>
            <a:noAutofit/>
          </a:bodyPr>
          <a:lstStyle/>
          <a:p>
            <a:pPr marL="0" indent="0" algn="ctr">
              <a:lnSpc>
                <a:spcPct val="150000"/>
              </a:lnSpc>
              <a:buNone/>
            </a:pPr>
            <a:r>
              <a:rPr lang="zh-TW" altLang="en-US" sz="2700" spc="225" dirty="0">
                <a:solidFill>
                  <a:schemeClr val="tx1"/>
                </a:solidFill>
                <a:latin typeface="华文新魏" panose="02010800040101010101" pitchFamily="2" charset="-122"/>
                <a:ea typeface="华文新魏" panose="02010800040101010101" pitchFamily="2" charset="-122"/>
              </a:rPr>
              <a:t>对数据内容赋予</a:t>
            </a:r>
            <a:r>
              <a:rPr lang="zh-TW" altLang="en-US" sz="2700" spc="225" dirty="0">
                <a:solidFill>
                  <a:srgbClr val="FF0000"/>
                </a:solidFill>
                <a:latin typeface="华文新魏" panose="02010800040101010101" pitchFamily="2" charset="-122"/>
                <a:ea typeface="华文新魏" panose="02010800040101010101" pitchFamily="2" charset="-122"/>
              </a:rPr>
              <a:t>时间</a:t>
            </a:r>
            <a:r>
              <a:rPr lang="zh-TW" altLang="en-US" sz="2700" spc="225" dirty="0">
                <a:solidFill>
                  <a:schemeClr val="tx1"/>
                </a:solidFill>
                <a:latin typeface="华文新魏" panose="02010800040101010101" pitchFamily="2" charset="-122"/>
                <a:ea typeface="华文新魏" panose="02010800040101010101" pitchFamily="2" charset="-122"/>
              </a:rPr>
              <a:t>共识</a:t>
            </a:r>
            <a:r>
              <a:rPr lang="zh-CN" altLang="en-US" sz="2700" spc="225" dirty="0">
                <a:solidFill>
                  <a:schemeClr val="tx1"/>
                </a:solidFill>
                <a:latin typeface="华文新魏" panose="02010800040101010101" pitchFamily="2" charset="-122"/>
                <a:ea typeface="华文新魏" panose="02010800040101010101" pitchFamily="2" charset="-122"/>
              </a:rPr>
              <a:t>（</a:t>
            </a:r>
            <a:r>
              <a:rPr lang="zh-TW" altLang="en-US" sz="2700" spc="225" dirty="0">
                <a:solidFill>
                  <a:srgbClr val="FF0000"/>
                </a:solidFill>
                <a:latin typeface="华文新魏" panose="02010800040101010101" pitchFamily="2" charset="-122"/>
                <a:ea typeface="华文新魏" panose="02010800040101010101" pitchFamily="2" charset="-122"/>
              </a:rPr>
              <a:t>物理</a:t>
            </a:r>
            <a:r>
              <a:rPr lang="zh-TW" altLang="en-US" sz="2700" spc="225" dirty="0">
                <a:solidFill>
                  <a:schemeClr val="tx1"/>
                </a:solidFill>
                <a:latin typeface="华文新魏" panose="02010800040101010101" pitchFamily="2" charset="-122"/>
                <a:ea typeface="华文新魏" panose="02010800040101010101" pitchFamily="2" charset="-122"/>
              </a:rPr>
              <a:t>意义</a:t>
            </a:r>
            <a:r>
              <a:rPr lang="zh-CN" altLang="en-US" sz="2700" spc="225" dirty="0">
                <a:solidFill>
                  <a:schemeClr val="tx1"/>
                </a:solidFill>
                <a:latin typeface="华文新魏" panose="02010800040101010101" pitchFamily="2" charset="-122"/>
                <a:ea typeface="华文新魏" panose="02010800040101010101" pitchFamily="2" charset="-122"/>
              </a:rPr>
              <a:t>）</a:t>
            </a:r>
          </a:p>
        </p:txBody>
      </p:sp>
      <p:sp>
        <p:nvSpPr>
          <p:cNvPr id="3" name="Slide Number Placeholder 2">
            <a:extLst>
              <a:ext uri="{FF2B5EF4-FFF2-40B4-BE49-F238E27FC236}">
                <a16:creationId xmlns:a16="http://schemas.microsoft.com/office/drawing/2014/main" id="{594152CE-4E34-3A48-9D16-A2CE430DAA94}"/>
              </a:ext>
            </a:extLst>
          </p:cNvPr>
          <p:cNvSpPr>
            <a:spLocks noGrp="1"/>
          </p:cNvSpPr>
          <p:nvPr>
            <p:ph type="sldNum" sz="quarter" idx="12"/>
          </p:nvPr>
        </p:nvSpPr>
        <p:spPr/>
        <p:txBody>
          <a:bodyPr/>
          <a:lstStyle/>
          <a:p>
            <a:fld id="{713C7D3C-22D2-7449-8935-5F36E8921380}" type="slidenum">
              <a:rPr lang="en-US" smtClean="0"/>
              <a:pPr/>
              <a:t>78</a:t>
            </a:fld>
            <a:endParaRPr lang="en-US" dirty="0"/>
          </a:p>
        </p:txBody>
      </p:sp>
    </p:spTree>
    <p:extLst>
      <p:ext uri="{BB962C8B-B14F-4D97-AF65-F5344CB8AC3E}">
        <p14:creationId xmlns:p14="http://schemas.microsoft.com/office/powerpoint/2010/main" val="1808146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buClrTx/>
              <a:defRPr/>
            </a:pPr>
            <a:fld id="{86CB4B4D-7CA3-9044-876B-883B54F8677D}" type="slidenum">
              <a:rPr lang="en-TW" smtClean="0"/>
              <a:pPr algn="r" defTabSz="685800">
                <a:buClrTx/>
                <a:defRPr/>
              </a:pPr>
              <a:t>79</a:t>
            </a:fld>
            <a:endParaRPr lang="uk-UA" sz="1350" kern="1200">
              <a:solidFill>
                <a:schemeClr val="tx1"/>
              </a:solidFill>
              <a:latin typeface="Calibri" panose="020F0502020204030204"/>
              <a:ea typeface="+mn-ea"/>
              <a:cs typeface="+mn-cs"/>
            </a:endParaRPr>
          </a:p>
        </p:txBody>
      </p:sp>
      <p:sp>
        <p:nvSpPr>
          <p:cNvPr id="5" name="Title 4"/>
          <p:cNvSpPr>
            <a:spLocks noGrp="1"/>
          </p:cNvSpPr>
          <p:nvPr>
            <p:ph type="title"/>
          </p:nvPr>
        </p:nvSpPr>
        <p:spPr>
          <a:xfrm>
            <a:off x="467306" y="372230"/>
            <a:ext cx="8229600" cy="857250"/>
          </a:xfrm>
        </p:spPr>
        <p:txBody>
          <a:bodyPr>
            <a:normAutofit fontScale="90000"/>
          </a:bodyPr>
          <a:lstStyle/>
          <a:p>
            <a:pPr>
              <a:lnSpc>
                <a:spcPct val="150000"/>
              </a:lnSpc>
            </a:pPr>
            <a:r>
              <a:rPr lang="zh-CN" altLang="en-US" spc="225" dirty="0">
                <a:solidFill>
                  <a:schemeClr val="tx1"/>
                </a:solidFill>
                <a:latin typeface="华文新魏" panose="02010800040101010101" pitchFamily="2" charset="-122"/>
                <a:ea typeface="华文新魏" panose="02010800040101010101" pitchFamily="2" charset="-122"/>
                <a:cs typeface="Hei" charset="-122"/>
              </a:rPr>
              <a:t>区块链的设想：</a:t>
            </a:r>
            <a:br>
              <a:rPr lang="en-US" altLang="zh-CN"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规模化备份的滚动数据，提高被任意篡改的困难度，</a:t>
            </a:r>
            <a:br>
              <a:rPr lang="en-US" altLang="zh-CN" sz="2325" spc="225" dirty="0">
                <a:solidFill>
                  <a:schemeClr val="tx1"/>
                </a:solidFill>
                <a:latin typeface="华文新魏" panose="02010800040101010101" pitchFamily="2" charset="-122"/>
                <a:ea typeface="华文新魏" panose="02010800040101010101" pitchFamily="2" charset="-122"/>
                <a:cs typeface="Hei" charset="-122"/>
              </a:rPr>
            </a:b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从而提高</a:t>
            </a:r>
            <a:r>
              <a:rPr lang="zh-CN" altLang="en-US" sz="2325" spc="225" dirty="0">
                <a:solidFill>
                  <a:srgbClr val="FF0000"/>
                </a:solidFill>
                <a:latin typeface="华文新魏" panose="02010800040101010101" pitchFamily="2" charset="-122"/>
                <a:ea typeface="华文新魏" panose="02010800040101010101" pitchFamily="2" charset="-122"/>
                <a:cs typeface="Hei" charset="-122"/>
              </a:rPr>
              <a:t>可信</a:t>
            </a:r>
            <a:r>
              <a:rPr lang="zh-CN" altLang="en-US" sz="2325" spc="225" dirty="0">
                <a:solidFill>
                  <a:schemeClr val="tx1"/>
                </a:solidFill>
                <a:latin typeface="华文新魏" panose="02010800040101010101" pitchFamily="2" charset="-122"/>
                <a:ea typeface="华文新魏" panose="02010800040101010101" pitchFamily="2" charset="-122"/>
                <a:cs typeface="Hei" charset="-122"/>
              </a:rPr>
              <a:t>程度</a:t>
            </a:r>
          </a:p>
        </p:txBody>
      </p:sp>
      <p:cxnSp>
        <p:nvCxnSpPr>
          <p:cNvPr id="10" name="Straight Arrow Connector 9"/>
          <p:cNvCxnSpPr>
            <a:stCxn id="7" idx="0"/>
            <a:endCxn id="8" idx="1"/>
          </p:cNvCxnSpPr>
          <p:nvPr/>
        </p:nvCxnSpPr>
        <p:spPr>
          <a:xfrm flipV="1">
            <a:off x="1949525" y="2343746"/>
            <a:ext cx="1514418" cy="1212309"/>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700269" y="2343746"/>
            <a:ext cx="1514419" cy="1195821"/>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31362" y="3556055"/>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时间</a:t>
            </a:r>
          </a:p>
        </p:txBody>
      </p:sp>
      <p:sp>
        <p:nvSpPr>
          <p:cNvPr id="9" name="Rectangle 8"/>
          <p:cNvSpPr/>
          <p:nvPr/>
        </p:nvSpPr>
        <p:spPr>
          <a:xfrm>
            <a:off x="6096524" y="3539567"/>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zh-CN" altLang="en-US" sz="2700" kern="1200" spc="225" dirty="0">
                <a:solidFill>
                  <a:schemeClr val="bg1"/>
                </a:solidFill>
                <a:latin typeface="华文新魏" panose="02010800040101010101" pitchFamily="2" charset="-122"/>
                <a:ea typeface="华文新魏" panose="02010800040101010101" pitchFamily="2" charset="-122"/>
                <a:cs typeface="Hei" charset="-122"/>
              </a:rPr>
              <a:t>空间</a:t>
            </a:r>
          </a:p>
        </p:txBody>
      </p:sp>
      <p:sp>
        <p:nvSpPr>
          <p:cNvPr id="8" name="Rectangle 7"/>
          <p:cNvSpPr/>
          <p:nvPr/>
        </p:nvSpPr>
        <p:spPr>
          <a:xfrm>
            <a:off x="3463943" y="1772246"/>
            <a:ext cx="2236326" cy="1143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150000"/>
              </a:lnSpc>
              <a:buClrTx/>
              <a:defRPr/>
            </a:pPr>
            <a:r>
              <a:rPr lang="zh-CN" altLang="en-US" sz="2700" spc="225" dirty="0">
                <a:solidFill>
                  <a:schemeClr val="bg1"/>
                </a:solidFill>
                <a:latin typeface="华文新魏" panose="02010800040101010101" pitchFamily="2" charset="-122"/>
                <a:ea typeface="华文新魏" panose="02010800040101010101" pitchFamily="2" charset="-122"/>
                <a:cs typeface="Hei" charset="-122"/>
              </a:rPr>
              <a:t>可信度</a:t>
            </a:r>
          </a:p>
        </p:txBody>
      </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tx1">
                <a:alpha val="7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3" cstate="screen"/>
          <a:srcRect/>
          <a:stretch>
            <a:fillRect/>
          </a:stretch>
        </p:blipFill>
        <p:spPr bwMode="auto">
          <a:xfrm>
            <a:off x="1120270" y="4185300"/>
            <a:ext cx="1586464" cy="4430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4016" y="1036273"/>
            <a:ext cx="3278462" cy="530851"/>
          </a:xfrm>
          <a:prstGeom prst="rect">
            <a:avLst/>
          </a:prstGeom>
          <a:noFill/>
        </p:spPr>
        <p:txBody>
          <a:bodyPr wrap="none" rtlCol="0">
            <a:spAutoFit/>
          </a:bodyPr>
          <a:lstStyle/>
          <a:p>
            <a:pPr algn="ctr">
              <a:lnSpc>
                <a:spcPct val="150000"/>
              </a:lnSpc>
            </a:pP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（规模</a:t>
            </a:r>
            <a:r>
              <a:rPr 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a:t>
            </a:r>
            <a:r>
              <a:rPr lang="zh-CN" altLang="en-US" sz="2100" spc="225" dirty="0">
                <a:solidFill>
                  <a:schemeClr val="bg1">
                    <a:lumMod val="75000"/>
                  </a:schemeClr>
                </a:solidFill>
                <a:latin typeface="华文新魏" panose="02010800040101010101" pitchFamily="2" charset="-122"/>
                <a:ea typeface="华文新魏" panose="02010800040101010101" pitchFamily="2" charset="-122"/>
                <a:cs typeface="华文新魏" panose="02010800040101010101" pitchFamily="2" charset="-122"/>
              </a:rPr>
              <a:t>参与者的数量）</a:t>
            </a:r>
          </a:p>
        </p:txBody>
      </p:sp>
      <p:pic>
        <p:nvPicPr>
          <p:cNvPr id="2" name="Picture 1">
            <a:extLst>
              <a:ext uri="{FF2B5EF4-FFF2-40B4-BE49-F238E27FC236}">
                <a16:creationId xmlns:a16="http://schemas.microsoft.com/office/drawing/2014/main" id="{C4D11DAE-02B6-7B49-AA25-E55A8B2E2E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4897" y="2585138"/>
            <a:ext cx="1514418" cy="970917"/>
          </a:xfrm>
          <a:prstGeom prst="rect">
            <a:avLst/>
          </a:prstGeom>
        </p:spPr>
      </p:pic>
      <p:pic>
        <p:nvPicPr>
          <p:cNvPr id="16" name="Picture 15">
            <a:extLst>
              <a:ext uri="{FF2B5EF4-FFF2-40B4-BE49-F238E27FC236}">
                <a16:creationId xmlns:a16="http://schemas.microsoft.com/office/drawing/2014/main" id="{666D500A-F57A-D548-86AA-FB1BD0CB6499}"/>
              </a:ext>
            </a:extLst>
          </p:cNvPr>
          <p:cNvPicPr>
            <a:picLocks noChangeAspect="1"/>
          </p:cNvPicPr>
          <p:nvPr/>
        </p:nvPicPr>
        <p:blipFill>
          <a:blip r:embed="rId5"/>
          <a:stretch>
            <a:fillRect/>
          </a:stretch>
        </p:blipFill>
        <p:spPr>
          <a:xfrm>
            <a:off x="5083909" y="4666484"/>
            <a:ext cx="3835778" cy="301832"/>
          </a:xfrm>
          <a:prstGeom prst="rect">
            <a:avLst/>
          </a:prstGeom>
        </p:spPr>
      </p:pic>
      <p:pic>
        <p:nvPicPr>
          <p:cNvPr id="17" name="Picture 16">
            <a:extLst>
              <a:ext uri="{FF2B5EF4-FFF2-40B4-BE49-F238E27FC236}">
                <a16:creationId xmlns:a16="http://schemas.microsoft.com/office/drawing/2014/main" id="{E47EFAD2-867C-664C-9E14-7868796D3FEE}"/>
              </a:ext>
            </a:extLst>
          </p:cNvPr>
          <p:cNvPicPr>
            <a:picLocks noChangeAspect="1"/>
          </p:cNvPicPr>
          <p:nvPr/>
        </p:nvPicPr>
        <p:blipFill>
          <a:blip r:embed="rId6"/>
          <a:stretch>
            <a:fillRect/>
          </a:stretch>
        </p:blipFill>
        <p:spPr>
          <a:xfrm>
            <a:off x="6949676" y="4309165"/>
            <a:ext cx="530023" cy="376316"/>
          </a:xfrm>
          <a:prstGeom prst="rect">
            <a:avLst/>
          </a:prstGeom>
        </p:spPr>
      </p:pic>
    </p:spTree>
    <p:extLst>
      <p:ext uri="{BB962C8B-B14F-4D97-AF65-F5344CB8AC3E}">
        <p14:creationId xmlns:p14="http://schemas.microsoft.com/office/powerpoint/2010/main" val="2919734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1578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222" y="-935"/>
            <a:ext cx="8840585" cy="822446"/>
          </a:xfrm>
        </p:spPr>
        <p:txBody>
          <a:bodyPr>
            <a:normAutofit/>
          </a:bodyPr>
          <a:lstStyle/>
          <a:p>
            <a:pPr marL="0" indent="0" algn="ctr">
              <a:lnSpc>
                <a:spcPct val="150000"/>
              </a:lnSpc>
              <a:buNone/>
            </a:pPr>
            <a:r>
              <a:rPr lang="zh-CN" altLang="en-US" sz="2700" spc="225" dirty="0">
                <a:solidFill>
                  <a:schemeClr val="tx1"/>
                </a:solidFill>
                <a:latin typeface="华文新魏" panose="02010800040101010101" pitchFamily="2" charset="-122"/>
                <a:ea typeface="华文新魏" panose="02010800040101010101" pitchFamily="2" charset="-122"/>
              </a:rPr>
              <a:t>芝加哥学派的新范式：当记账成本低于生产成本</a:t>
            </a:r>
          </a:p>
        </p:txBody>
      </p:sp>
      <p:pic>
        <p:nvPicPr>
          <p:cNvPr id="7" name="Picture 6"/>
          <p:cNvPicPr>
            <a:picLocks noChangeAspect="1"/>
          </p:cNvPicPr>
          <p:nvPr/>
        </p:nvPicPr>
        <p:blipFill>
          <a:blip r:embed="rId3"/>
          <a:stretch>
            <a:fillRect/>
          </a:stretch>
        </p:blipFill>
        <p:spPr>
          <a:xfrm>
            <a:off x="2797117" y="1155838"/>
            <a:ext cx="6050479" cy="3715706"/>
          </a:xfrm>
          <a:prstGeom prst="rect">
            <a:avLst/>
          </a:prstGeom>
        </p:spPr>
      </p:pic>
      <p:sp>
        <p:nvSpPr>
          <p:cNvPr id="8" name="Oval 7"/>
          <p:cNvSpPr/>
          <p:nvPr/>
        </p:nvSpPr>
        <p:spPr>
          <a:xfrm>
            <a:off x="3205558" y="2334082"/>
            <a:ext cx="1366442" cy="698046"/>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pic>
        <p:nvPicPr>
          <p:cNvPr id="2" name="Picture 1">
            <a:extLst>
              <a:ext uri="{FF2B5EF4-FFF2-40B4-BE49-F238E27FC236}">
                <a16:creationId xmlns:a16="http://schemas.microsoft.com/office/drawing/2014/main" id="{49FFBDFC-7297-9A41-8CFD-5AEB9F8E4F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4724" y="1650206"/>
            <a:ext cx="1838173" cy="1843088"/>
          </a:xfrm>
          <a:prstGeom prst="rect">
            <a:avLst/>
          </a:prstGeom>
        </p:spPr>
      </p:pic>
      <p:sp>
        <p:nvSpPr>
          <p:cNvPr id="5" name="TextBox 4">
            <a:extLst>
              <a:ext uri="{FF2B5EF4-FFF2-40B4-BE49-F238E27FC236}">
                <a16:creationId xmlns:a16="http://schemas.microsoft.com/office/drawing/2014/main" id="{46FB8964-A231-6B4B-A06B-8FF73FC8C159}"/>
              </a:ext>
            </a:extLst>
          </p:cNvPr>
          <p:cNvSpPr txBox="1"/>
          <p:nvPr/>
        </p:nvSpPr>
        <p:spPr>
          <a:xfrm>
            <a:off x="868859" y="3766458"/>
            <a:ext cx="1609901" cy="346249"/>
          </a:xfrm>
          <a:prstGeom prst="rect">
            <a:avLst/>
          </a:prstGeom>
          <a:noFill/>
        </p:spPr>
        <p:txBody>
          <a:bodyPr wrap="square" rtlCol="0">
            <a:spAutoFit/>
          </a:bodyPr>
          <a:lstStyle/>
          <a:p>
            <a:r>
              <a:rPr lang="en-US" sz="825" dirty="0"/>
              <a:t>Image Source:</a:t>
            </a:r>
          </a:p>
          <a:p>
            <a:r>
              <a:rPr lang="en-US" sz="825" dirty="0"/>
              <a:t>P 123 of Code V2 by L. Lessig</a:t>
            </a:r>
          </a:p>
        </p:txBody>
      </p:sp>
      <p:sp>
        <p:nvSpPr>
          <p:cNvPr id="4" name="Slide Number Placeholder 3">
            <a:extLst>
              <a:ext uri="{FF2B5EF4-FFF2-40B4-BE49-F238E27FC236}">
                <a16:creationId xmlns:a16="http://schemas.microsoft.com/office/drawing/2014/main" id="{0191399B-CF95-0B48-9566-047FF34D0300}"/>
              </a:ext>
            </a:extLst>
          </p:cNvPr>
          <p:cNvSpPr>
            <a:spLocks noGrp="1"/>
          </p:cNvSpPr>
          <p:nvPr>
            <p:ph type="sldNum" sz="quarter" idx="12"/>
          </p:nvPr>
        </p:nvSpPr>
        <p:spPr/>
        <p:txBody>
          <a:bodyPr/>
          <a:lstStyle/>
          <a:p>
            <a:fld id="{713C7D3C-22D2-7449-8935-5F36E8921380}" type="slidenum">
              <a:rPr lang="en-US" smtClean="0"/>
              <a:pPr/>
              <a:t>80</a:t>
            </a:fld>
            <a:endParaRPr lang="en-US" dirty="0"/>
          </a:p>
        </p:txBody>
      </p:sp>
    </p:spTree>
    <p:extLst>
      <p:ext uri="{BB962C8B-B14F-4D97-AF65-F5344CB8AC3E}">
        <p14:creationId xmlns:p14="http://schemas.microsoft.com/office/powerpoint/2010/main" val="1937568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6668" y="3828"/>
            <a:ext cx="7530887" cy="822446"/>
          </a:xfrm>
        </p:spPr>
        <p:txBody>
          <a:bodyPr>
            <a:noAutofit/>
          </a:bodyPr>
          <a:lstStyle/>
          <a:p>
            <a:pPr marL="0" indent="0" algn="ctr">
              <a:lnSpc>
                <a:spcPct val="150000"/>
              </a:lnSpc>
              <a:buNone/>
            </a:pP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账户</a:t>
            </a:r>
            <a:r>
              <a:rPr lang="zh-CN" altLang="en-US" sz="3300" spc="225" dirty="0">
                <a:latin typeface="华文新魏" panose="02010800040101010101" pitchFamily="2" charset="-122"/>
                <a:ea typeface="华文新魏" panose="02010800040101010101" pitchFamily="2" charset="-122"/>
                <a:cs typeface="华文新魏" panose="02010800040101010101" pitchFamily="2" charset="-122"/>
              </a:rPr>
              <a:t>经济</a:t>
            </a:r>
            <a:r>
              <a:rPr lang="zh-CN" altLang="en-US" sz="3300" spc="225" dirty="0">
                <a:solidFill>
                  <a:schemeClr val="tx1"/>
                </a:solidFill>
                <a:latin typeface="华文新魏" panose="02010800040101010101" pitchFamily="2" charset="-122"/>
                <a:ea typeface="华文新魏" panose="02010800040101010101" pitchFamily="2" charset="-122"/>
                <a:cs typeface="华文新魏" panose="02010800040101010101" pitchFamily="2" charset="-122"/>
              </a:rPr>
              <a:t>是加速扩张的经济形态</a:t>
            </a:r>
          </a:p>
        </p:txBody>
      </p:sp>
      <p:sp>
        <p:nvSpPr>
          <p:cNvPr id="2" name="TextBox 1"/>
          <p:cNvSpPr txBox="1"/>
          <p:nvPr/>
        </p:nvSpPr>
        <p:spPr>
          <a:xfrm>
            <a:off x="2418214" y="4740202"/>
            <a:ext cx="4070345" cy="253916"/>
          </a:xfrm>
          <a:prstGeom prst="rect">
            <a:avLst/>
          </a:prstGeom>
          <a:noFill/>
        </p:spPr>
        <p:txBody>
          <a:bodyPr wrap="none" rtlCol="0">
            <a:spAutoFit/>
          </a:bodyPr>
          <a:lstStyle/>
          <a:p>
            <a:pPr algn="ctr"/>
            <a:r>
              <a:rPr lang="en-US" sz="1050" dirty="0">
                <a:solidFill>
                  <a:schemeClr val="tx1"/>
                </a:solidFill>
              </a:rPr>
              <a:t>http://dushuren123.com/bookmov/video/share.jsp?id=648112690</a:t>
            </a:r>
          </a:p>
        </p:txBody>
      </p:sp>
      <p:pic>
        <p:nvPicPr>
          <p:cNvPr id="6" name="Picture 2" descr="Image result for 周子衡 账户">
            <a:hlinkClick r:id="rId3"/>
          </p:cNvPr>
          <p:cNvPicPr>
            <a:picLocks noChangeAspect="1" noChangeArrowheads="1"/>
          </p:cNvPicPr>
          <p:nvPr/>
        </p:nvPicPr>
        <p:blipFill>
          <a:blip r:embed="rId4"/>
          <a:srcRect/>
          <a:stretch>
            <a:fillRect/>
          </a:stretch>
        </p:blipFill>
        <p:spPr bwMode="auto">
          <a:xfrm>
            <a:off x="566365" y="1049266"/>
            <a:ext cx="2476733" cy="35381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stretch>
            <a:fillRect/>
          </a:stretch>
        </p:blipFill>
        <p:spPr>
          <a:xfrm>
            <a:off x="3629984" y="1375087"/>
            <a:ext cx="4527171" cy="3095026"/>
          </a:xfrm>
          <a:prstGeom prst="rect">
            <a:avLst/>
          </a:prstGeom>
        </p:spPr>
      </p:pic>
      <p:sp>
        <p:nvSpPr>
          <p:cNvPr id="5" name="Slide Number Placeholder 4">
            <a:extLst>
              <a:ext uri="{FF2B5EF4-FFF2-40B4-BE49-F238E27FC236}">
                <a16:creationId xmlns:a16="http://schemas.microsoft.com/office/drawing/2014/main" id="{0FF96C59-9D01-9943-BA14-27FD2436F99A}"/>
              </a:ext>
            </a:extLst>
          </p:cNvPr>
          <p:cNvSpPr>
            <a:spLocks noGrp="1"/>
          </p:cNvSpPr>
          <p:nvPr>
            <p:ph type="sldNum" sz="quarter" idx="12"/>
          </p:nvPr>
        </p:nvSpPr>
        <p:spPr/>
        <p:txBody>
          <a:bodyPr/>
          <a:lstStyle/>
          <a:p>
            <a:fld id="{713C7D3C-22D2-7449-8935-5F36E8921380}" type="slidenum">
              <a:rPr lang="en-US" smtClean="0"/>
              <a:pPr/>
              <a:t>81</a:t>
            </a:fld>
            <a:endParaRPr lang="en-US" dirty="0"/>
          </a:p>
        </p:txBody>
      </p:sp>
    </p:spTree>
    <p:extLst>
      <p:ext uri="{BB962C8B-B14F-4D97-AF65-F5344CB8AC3E}">
        <p14:creationId xmlns:p14="http://schemas.microsoft.com/office/powerpoint/2010/main" val="3989382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D1C3-91E6-7C48-B3AC-CA65D5DA9B71}"/>
              </a:ext>
            </a:extLst>
          </p:cNvPr>
          <p:cNvSpPr>
            <a:spLocks noGrp="1"/>
          </p:cNvSpPr>
          <p:nvPr>
            <p:ph type="title"/>
          </p:nvPr>
        </p:nvSpPr>
        <p:spPr/>
        <p:txBody>
          <a:bodyPr/>
          <a:lstStyle/>
          <a:p>
            <a:r>
              <a:rPr lang="zh-CN" altLang="en-US" dirty="0"/>
              <a:t>交易成本与测试成本的关联</a:t>
            </a:r>
            <a:endParaRPr lang="en-US" dirty="0"/>
          </a:p>
        </p:txBody>
      </p:sp>
      <p:sp>
        <p:nvSpPr>
          <p:cNvPr id="3" name="Content Placeholder 2">
            <a:extLst>
              <a:ext uri="{FF2B5EF4-FFF2-40B4-BE49-F238E27FC236}">
                <a16:creationId xmlns:a16="http://schemas.microsoft.com/office/drawing/2014/main" id="{7FEDCA3C-36BA-804D-8BED-40C4294CD4D9}"/>
              </a:ext>
            </a:extLst>
          </p:cNvPr>
          <p:cNvSpPr>
            <a:spLocks noGrp="1"/>
          </p:cNvSpPr>
          <p:nvPr>
            <p:ph idx="1"/>
          </p:nvPr>
        </p:nvSpPr>
        <p:spPr/>
        <p:txBody>
          <a:bodyPr/>
          <a:lstStyle/>
          <a:p>
            <a:r>
              <a:rPr lang="zh-CN" altLang="en-US" dirty="0"/>
              <a:t>以大学入学为例：</a:t>
            </a:r>
            <a:endParaRPr lang="en-US" altLang="zh-CN" dirty="0"/>
          </a:p>
          <a:p>
            <a:pPr lvl="1"/>
            <a:r>
              <a:rPr lang="zh-CN" altLang="en-US" dirty="0"/>
              <a:t>大学的筛选过程，可以是非常繁琐的面试与笔试程序</a:t>
            </a:r>
            <a:endParaRPr lang="en-US" altLang="zh-CN" dirty="0"/>
          </a:p>
          <a:p>
            <a:pPr lvl="2"/>
            <a:r>
              <a:rPr lang="zh-CN" altLang="en-US" dirty="0"/>
              <a:t>筛选程序繁琐，可以比喻为交易成本高</a:t>
            </a:r>
            <a:endParaRPr lang="en-US" altLang="zh-CN" dirty="0"/>
          </a:p>
          <a:p>
            <a:pPr lvl="1"/>
            <a:r>
              <a:rPr lang="zh-CN" altLang="en-US" dirty="0"/>
              <a:t>繁琐的筛选程序，不见得筛选出特别好的学生</a:t>
            </a:r>
            <a:endParaRPr lang="en-US" altLang="zh-CN" dirty="0"/>
          </a:p>
          <a:p>
            <a:pPr lvl="2"/>
            <a:r>
              <a:rPr lang="zh-CN" altLang="en-US" dirty="0"/>
              <a:t>低价的测试手段，也可能辨识出学生的好坏</a:t>
            </a:r>
            <a:endParaRPr lang="en-US" altLang="zh-CN" dirty="0"/>
          </a:p>
          <a:p>
            <a:r>
              <a:rPr lang="zh-CN" altLang="en-US" dirty="0"/>
              <a:t>同样的筛选资源，辨识效率高的程序，是一种生产力</a:t>
            </a:r>
            <a:endParaRPr lang="en-US" altLang="zh-CN" dirty="0"/>
          </a:p>
          <a:p>
            <a:pPr lvl="1"/>
            <a:r>
              <a:rPr lang="zh-CN" altLang="en-US" dirty="0"/>
              <a:t>区块链提供了一种辨识真伪效率高的技术平台</a:t>
            </a:r>
            <a:endParaRPr lang="en-US" altLang="zh-CN" dirty="0"/>
          </a:p>
          <a:p>
            <a:pPr lvl="1"/>
            <a:r>
              <a:rPr lang="zh-CN" altLang="en-US" dirty="0"/>
              <a:t>有效测试好比一个非常高效率</a:t>
            </a:r>
            <a:r>
              <a:rPr lang="en-US" altLang="zh-CN" dirty="0"/>
              <a:t>(</a:t>
            </a:r>
            <a:r>
              <a:rPr lang="zh-CN" altLang="en-US" dirty="0"/>
              <a:t>眼光精准</a:t>
            </a:r>
            <a:r>
              <a:rPr lang="en-US" altLang="zh-CN" dirty="0"/>
              <a:t>)</a:t>
            </a:r>
            <a:r>
              <a:rPr lang="zh-CN" altLang="en-US" dirty="0"/>
              <a:t>的</a:t>
            </a:r>
            <a:r>
              <a:rPr lang="zh-CN" altLang="en-US" dirty="0">
                <a:solidFill>
                  <a:srgbClr val="FF0000"/>
                </a:solidFill>
              </a:rPr>
              <a:t>麦克斯韦妖</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7702256A-82F3-9F4F-99E7-3B22B60C8B26}"/>
              </a:ext>
            </a:extLst>
          </p:cNvPr>
          <p:cNvSpPr>
            <a:spLocks noGrp="1"/>
          </p:cNvSpPr>
          <p:nvPr>
            <p:ph type="sldNum" sz="quarter" idx="12"/>
          </p:nvPr>
        </p:nvSpPr>
        <p:spPr/>
        <p:txBody>
          <a:bodyPr/>
          <a:lstStyle/>
          <a:p>
            <a:fld id="{713C7D3C-22D2-7449-8935-5F36E8921380}" type="slidenum">
              <a:rPr lang="en-US" smtClean="0"/>
              <a:pPr/>
              <a:t>82</a:t>
            </a:fld>
            <a:endParaRPr lang="en-US" dirty="0"/>
          </a:p>
        </p:txBody>
      </p:sp>
    </p:spTree>
    <p:extLst>
      <p:ext uri="{BB962C8B-B14F-4D97-AF65-F5344CB8AC3E}">
        <p14:creationId xmlns:p14="http://schemas.microsoft.com/office/powerpoint/2010/main" val="1674899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账本技术加速了社会技术的发展</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54725" y="1200152"/>
            <a:ext cx="4733470" cy="3737369"/>
          </a:xfrm>
        </p:spPr>
        <p:txBody>
          <a:bodyPr>
            <a:normAutofit/>
          </a:bodyPr>
          <a:lstStyle/>
          <a:p>
            <a:r>
              <a:rPr lang="zh-CN" altLang="en-US" dirty="0">
                <a:latin typeface="STXingkai" panose="02010800040101010101" pitchFamily="2" charset="-122"/>
                <a:ea typeface="STXingkai" panose="02010800040101010101" pitchFamily="2" charset="-122"/>
              </a:rPr>
              <a:t>账本技术的规模化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催生规模化的社会技术</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新社会技术带来的新生产力可能带来爆炸性的财富增长</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社会技术中的关键功能：</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协调前提：建立共识（账本）</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和平、爱与理解：女性力量（利他）</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组织进化：迭代的可观测性</a:t>
            </a:r>
            <a:endParaRPr lang="en-US" altLang="zh-CN" dirty="0">
              <a:latin typeface="STXingkai" panose="02010800040101010101" pitchFamily="2" charset="-122"/>
              <a:ea typeface="STXingkai" panose="02010800040101010101" pitchFamily="2" charset="-122"/>
            </a:endParaRPr>
          </a:p>
          <a:p>
            <a:pPr lvl="1"/>
            <a:endParaRPr lang="en-US" altLang="zh-CN" dirty="0">
              <a:latin typeface="STXingkai" panose="02010800040101010101" pitchFamily="2" charset="-122"/>
              <a:ea typeface="STXingkai" panose="02010800040101010101" pitchFamily="2" charset="-122"/>
            </a:endParaRPr>
          </a:p>
        </p:txBody>
      </p:sp>
      <p:pic>
        <p:nvPicPr>
          <p:cNvPr id="4" name="Picture 3">
            <a:extLst>
              <a:ext uri="{FF2B5EF4-FFF2-40B4-BE49-F238E27FC236}">
                <a16:creationId xmlns:a16="http://schemas.microsoft.com/office/drawing/2014/main" id="{D0CF584D-F586-4548-A16F-B96B72916717}"/>
              </a:ext>
            </a:extLst>
          </p:cNvPr>
          <p:cNvPicPr>
            <a:picLocks noChangeAspect="1"/>
          </p:cNvPicPr>
          <p:nvPr/>
        </p:nvPicPr>
        <p:blipFill>
          <a:blip r:embed="rId2"/>
          <a:stretch>
            <a:fillRect/>
          </a:stretch>
        </p:blipFill>
        <p:spPr>
          <a:xfrm>
            <a:off x="5603428" y="850900"/>
            <a:ext cx="3540572" cy="4292600"/>
          </a:xfrm>
          <a:prstGeom prst="rect">
            <a:avLst/>
          </a:prstGeom>
        </p:spPr>
      </p:pic>
      <p:pic>
        <p:nvPicPr>
          <p:cNvPr id="8" name="Picture 7">
            <a:extLst>
              <a:ext uri="{FF2B5EF4-FFF2-40B4-BE49-F238E27FC236}">
                <a16:creationId xmlns:a16="http://schemas.microsoft.com/office/drawing/2014/main" id="{BE9EF1A7-CA3C-5E4A-A4A5-E4717A4F8C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94574" y="3286522"/>
            <a:ext cx="1081307" cy="1650999"/>
          </a:xfrm>
          <a:prstGeom prst="rect">
            <a:avLst/>
          </a:prstGeom>
        </p:spPr>
      </p:pic>
      <p:sp>
        <p:nvSpPr>
          <p:cNvPr id="5" name="Slide Number Placeholder 4">
            <a:extLst>
              <a:ext uri="{FF2B5EF4-FFF2-40B4-BE49-F238E27FC236}">
                <a16:creationId xmlns:a16="http://schemas.microsoft.com/office/drawing/2014/main" id="{C9387EEC-28D8-7C44-9108-AC58E421E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583325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区块链的多层次安全性</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85000" lnSpcReduction="20000"/>
          </a:bodyPr>
          <a:lstStyle/>
          <a:p>
            <a:r>
              <a:rPr lang="zh-CN" altLang="en-US" sz="3000" dirty="0">
                <a:latin typeface="STXingkai" panose="02010800040101010101" pitchFamily="2" charset="-122"/>
                <a:ea typeface="STXingkai" panose="02010800040101010101" pitchFamily="2" charset="-122"/>
              </a:rPr>
              <a:t>个别账户：</a:t>
            </a:r>
            <a:r>
              <a:rPr lang="zh-CN" altLang="en-US" sz="3000" dirty="0">
                <a:solidFill>
                  <a:schemeClr val="bg1">
                    <a:lumMod val="75000"/>
                  </a:schemeClr>
                </a:solidFill>
                <a:latin typeface="STXingkai" panose="02010800040101010101" pitchFamily="2" charset="-122"/>
                <a:ea typeface="STXingkai" panose="02010800040101010101" pitchFamily="2" charset="-122"/>
              </a:rPr>
              <a:t>密码的私密性与破解难度</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通过密码保护账户内资产支配的权力</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代码： </a:t>
            </a:r>
            <a:r>
              <a:rPr lang="zh-CN" altLang="en-US" sz="3000" dirty="0">
                <a:solidFill>
                  <a:schemeClr val="bg1">
                    <a:lumMod val="75000"/>
                  </a:schemeClr>
                </a:solidFill>
                <a:latin typeface="STXingkai" panose="02010800040101010101" pitchFamily="2" charset="-122"/>
                <a:ea typeface="STXingkai" panose="02010800040101010101" pitchFamily="2" charset="-122"/>
              </a:rPr>
              <a:t>交易合约的公正性</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通过开源社区的代码公开检验机制</a:t>
            </a:r>
            <a:endParaRPr lang="en-US" altLang="zh-CN" sz="2700" dirty="0">
              <a:latin typeface="STXingkai" panose="02010800040101010101" pitchFamily="2" charset="-122"/>
              <a:ea typeface="STXingkai" panose="02010800040101010101" pitchFamily="2" charset="-122"/>
            </a:endParaRPr>
          </a:p>
          <a:p>
            <a:r>
              <a:rPr lang="zh-CN" altLang="en-US" sz="3000" dirty="0">
                <a:latin typeface="STXingkai" panose="02010800040101010101" pitchFamily="2" charset="-122"/>
                <a:ea typeface="STXingkai" panose="02010800040101010101" pitchFamily="2" charset="-122"/>
              </a:rPr>
              <a:t>记账群体：</a:t>
            </a:r>
            <a:r>
              <a:rPr lang="zh-CN" altLang="en-US" sz="3000" dirty="0">
                <a:solidFill>
                  <a:schemeClr val="bg1">
                    <a:lumMod val="75000"/>
                  </a:schemeClr>
                </a:solidFill>
                <a:latin typeface="STXingkai" panose="02010800040101010101" pitchFamily="2" charset="-122"/>
                <a:ea typeface="STXingkai" panose="02010800040101010101" pitchFamily="2" charset="-122"/>
              </a:rPr>
              <a:t>全体参加记账群体的资源总量</a:t>
            </a:r>
            <a:endParaRPr lang="en-US" altLang="zh-CN" sz="3000" dirty="0">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通过资源的投入量决定安全性</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能源消耗、计算机与存储器材、运维人员。。。</a:t>
            </a:r>
            <a:endParaRPr lang="en-US" altLang="zh-CN" sz="2400" dirty="0">
              <a:latin typeface="STXingkai" panose="02010800040101010101" pitchFamily="2" charset="-122"/>
              <a:ea typeface="STXingkai" panose="02010800040101010101" pitchFamily="2" charset="-122"/>
            </a:endParaRPr>
          </a:p>
        </p:txBody>
      </p:sp>
      <p:sp>
        <p:nvSpPr>
          <p:cNvPr id="8" name="TextBox 7">
            <a:extLst>
              <a:ext uri="{FF2B5EF4-FFF2-40B4-BE49-F238E27FC236}">
                <a16:creationId xmlns:a16="http://schemas.microsoft.com/office/drawing/2014/main" id="{92D9A2DA-7D5F-CB41-B837-10A1965C4FA8}"/>
              </a:ext>
            </a:extLst>
          </p:cNvPr>
          <p:cNvSpPr txBox="1"/>
          <p:nvPr/>
        </p:nvSpPr>
        <p:spPr>
          <a:xfrm>
            <a:off x="6032499" y="3479800"/>
            <a:ext cx="1786066" cy="369332"/>
          </a:xfrm>
          <a:prstGeom prst="rect">
            <a:avLst/>
          </a:prstGeom>
          <a:noFill/>
        </p:spPr>
        <p:txBody>
          <a:bodyPr wrap="none" rtlCol="0">
            <a:spAutoFit/>
          </a:bodyPr>
          <a:lstStyle/>
          <a:p>
            <a:r>
              <a:rPr lang="en-US" sz="1800" dirty="0">
                <a:solidFill>
                  <a:schemeClr val="bg1">
                    <a:lumMod val="75000"/>
                  </a:schemeClr>
                </a:solidFill>
                <a:latin typeface="Weibei SC" panose="03000800000000000000" pitchFamily="66" charset="-128"/>
                <a:ea typeface="Weibei SC" panose="03000800000000000000" pitchFamily="66" charset="-128"/>
              </a:rPr>
              <a:t>(</a:t>
            </a:r>
            <a:r>
              <a:rPr lang="en-US" sz="1800" dirty="0" err="1">
                <a:solidFill>
                  <a:schemeClr val="bg1">
                    <a:lumMod val="75000"/>
                  </a:schemeClr>
                </a:solidFill>
                <a:latin typeface="Weibei SC" panose="03000800000000000000" pitchFamily="66" charset="-128"/>
                <a:ea typeface="Weibei SC" panose="03000800000000000000" pitchFamily="66" charset="-128"/>
              </a:rPr>
              <a:t>PoW</a:t>
            </a:r>
            <a:r>
              <a:rPr lang="zh-CN" altLang="en-US" sz="1800" dirty="0">
                <a:solidFill>
                  <a:schemeClr val="bg1">
                    <a:lumMod val="75000"/>
                  </a:schemeClr>
                </a:solidFill>
                <a:latin typeface="Weibei SC" panose="03000800000000000000" pitchFamily="66" charset="-128"/>
                <a:ea typeface="Weibei SC" panose="03000800000000000000" pitchFamily="66" charset="-128"/>
              </a:rPr>
              <a:t>，</a:t>
            </a:r>
            <a:r>
              <a:rPr lang="en-US" altLang="zh-CN" sz="1800" dirty="0" err="1">
                <a:solidFill>
                  <a:schemeClr val="bg1">
                    <a:lumMod val="75000"/>
                  </a:schemeClr>
                </a:solidFill>
                <a:latin typeface="Weibei SC" panose="03000800000000000000" pitchFamily="66" charset="-128"/>
                <a:ea typeface="Weibei SC" panose="03000800000000000000" pitchFamily="66" charset="-128"/>
              </a:rPr>
              <a:t>PoS</a:t>
            </a:r>
            <a:r>
              <a:rPr lang="en-US" altLang="zh-CN" sz="1800" dirty="0">
                <a:solidFill>
                  <a:schemeClr val="bg1">
                    <a:lumMod val="75000"/>
                  </a:schemeClr>
                </a:solidFill>
                <a:latin typeface="Weibei SC" panose="03000800000000000000" pitchFamily="66" charset="-128"/>
                <a:ea typeface="Weibei SC" panose="03000800000000000000" pitchFamily="66" charset="-128"/>
              </a:rPr>
              <a:t>, …)</a:t>
            </a:r>
            <a:endParaRPr lang="en-US" sz="1800" dirty="0">
              <a:solidFill>
                <a:schemeClr val="bg1">
                  <a:lumMod val="75000"/>
                </a:schemeClr>
              </a:solidFill>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47554597-06B7-C743-B2D2-B8FC1A1D99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2794278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区块链的活性指标</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57200" y="1200152"/>
            <a:ext cx="8445953" cy="3460748"/>
          </a:xfrm>
        </p:spPr>
        <p:txBody>
          <a:bodyPr>
            <a:normAutofit fontScale="47500" lnSpcReduction="20000"/>
          </a:bodyPr>
          <a:lstStyle/>
          <a:p>
            <a:r>
              <a:rPr lang="zh-CN" altLang="en-US" sz="3000" dirty="0">
                <a:latin typeface="STXingkai" panose="02010800040101010101" pitchFamily="2" charset="-122"/>
                <a:ea typeface="STXingkai" panose="02010800040101010101" pitchFamily="2" charset="-122"/>
              </a:rPr>
              <a:t>特定时段发生交易的账户数：</a:t>
            </a:r>
            <a:r>
              <a:rPr lang="zh-CN" altLang="en-US" sz="2850" dirty="0">
                <a:solidFill>
                  <a:schemeClr val="bg1">
                    <a:lumMod val="75000"/>
                  </a:schemeClr>
                </a:solidFill>
                <a:latin typeface="STXingkai" panose="02010800040101010101" pitchFamily="2" charset="-122"/>
                <a:ea typeface="STXingkai" panose="02010800040101010101" pitchFamily="2" charset="-122"/>
              </a:rPr>
              <a:t>（日活量，</a:t>
            </a:r>
            <a:r>
              <a:rPr lang="zh-CN" altLang="en-US" sz="285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Daily</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Active</a:t>
            </a:r>
            <a:r>
              <a:rPr lang="zh-CN" altLang="en-US" sz="2100" dirty="0">
                <a:solidFill>
                  <a:schemeClr val="bg1">
                    <a:lumMod val="75000"/>
                  </a:schemeClr>
                </a:solidFill>
                <a:latin typeface="Weibei SC" panose="03000800000000000000" pitchFamily="66" charset="-128"/>
                <a:ea typeface="Weibei SC" panose="03000800000000000000" pitchFamily="66" charset="-128"/>
              </a:rPr>
              <a:t> </a:t>
            </a:r>
            <a:r>
              <a:rPr lang="en-US" altLang="zh-CN" sz="2100" dirty="0">
                <a:solidFill>
                  <a:schemeClr val="bg1">
                    <a:lumMod val="75000"/>
                  </a:schemeClr>
                </a:solidFill>
                <a:latin typeface="Weibei SC" panose="03000800000000000000" pitchFamily="66" charset="-128"/>
                <a:ea typeface="Weibei SC" panose="03000800000000000000" pitchFamily="66" charset="-128"/>
              </a:rPr>
              <a:t>User</a:t>
            </a:r>
            <a:r>
              <a:rPr lang="zh-CN" altLang="en-US" sz="2850" dirty="0">
                <a:solidFill>
                  <a:schemeClr val="bg1">
                    <a:lumMod val="75000"/>
                  </a:schemeClr>
                </a:solidFill>
                <a:latin typeface="STXingkai" panose="02010800040101010101" pitchFamily="2" charset="-122"/>
                <a:ea typeface="STXingkai" panose="02010800040101010101" pitchFamily="2" charset="-122"/>
              </a:rPr>
              <a:t>）</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账本更新的活跃程度</a:t>
            </a:r>
            <a:endParaRPr lang="en-US" altLang="zh-CN" sz="2700" dirty="0">
              <a:latin typeface="STXingkai" panose="02010800040101010101" pitchFamily="2" charset="-122"/>
              <a:ea typeface="STXingkai" panose="02010800040101010101" pitchFamily="2" charset="-122"/>
            </a:endParaRPr>
          </a:p>
          <a:p>
            <a:pPr lvl="2"/>
            <a:r>
              <a:rPr lang="zh-CN" altLang="en-US" sz="2400" dirty="0">
                <a:latin typeface="STXingkai" panose="02010800040101010101" pitchFamily="2" charset="-122"/>
                <a:ea typeface="STXingkai" panose="02010800040101010101" pitchFamily="2" charset="-122"/>
              </a:rPr>
              <a:t>度量社群的“</a:t>
            </a:r>
            <a:r>
              <a:rPr lang="zh-CN" altLang="en-US" sz="2400" dirty="0">
                <a:solidFill>
                  <a:srgbClr val="FF0000"/>
                </a:solidFill>
                <a:latin typeface="STXingkai" panose="02010800040101010101" pitchFamily="2" charset="-122"/>
                <a:ea typeface="STXingkai" panose="02010800040101010101" pitchFamily="2" charset="-122"/>
              </a:rPr>
              <a:t>活性</a:t>
            </a:r>
            <a:r>
              <a:rPr lang="zh-CN" altLang="en-US" sz="2400" dirty="0">
                <a:latin typeface="STXingkai" panose="02010800040101010101" pitchFamily="2" charset="-122"/>
                <a:ea typeface="STXingkai" panose="02010800040101010101" pitchFamily="2" charset="-122"/>
              </a:rPr>
              <a:t>”</a:t>
            </a:r>
            <a:r>
              <a:rPr lang="en-US" altLang="zh-CN" sz="2400" dirty="0">
                <a:latin typeface="Weibei SC" panose="03000800000000000000" pitchFamily="66" charset="-128"/>
                <a:ea typeface="Weibei SC" panose="03000800000000000000" pitchFamily="66" charset="-128"/>
              </a:rPr>
              <a:t>Liveness</a:t>
            </a:r>
          </a:p>
          <a:p>
            <a:r>
              <a:rPr lang="zh-CN" altLang="en-US" sz="3000" dirty="0">
                <a:latin typeface="STXingkai" panose="02010800040101010101" pitchFamily="2" charset="-122"/>
                <a:ea typeface="STXingkai" panose="02010800040101010101" pitchFamily="2" charset="-122"/>
              </a:rPr>
              <a:t>单位时间</a:t>
            </a:r>
            <a:r>
              <a:rPr lang="zh-CN" altLang="en-US" sz="3000" dirty="0">
                <a:solidFill>
                  <a:srgbClr val="FF0000"/>
                </a:solidFill>
                <a:latin typeface="STXingkai" panose="02010800040101010101" pitchFamily="2" charset="-122"/>
                <a:ea typeface="STXingkai" panose="02010800040101010101" pitchFamily="2" charset="-122"/>
              </a:rPr>
              <a:t>可</a:t>
            </a:r>
            <a:r>
              <a:rPr lang="zh-CN" altLang="en-US" sz="3000" dirty="0">
                <a:latin typeface="STXingkai" panose="02010800040101010101" pitchFamily="2" charset="-122"/>
                <a:ea typeface="STXingkai" panose="02010800040101010101" pitchFamily="2" charset="-122"/>
              </a:rPr>
              <a:t>完成交易的次数：</a:t>
            </a:r>
            <a:r>
              <a:rPr lang="zh-CN" altLang="en-US" sz="1950" dirty="0">
                <a:latin typeface="STXingkai" panose="02010800040101010101" pitchFamily="2" charset="-122"/>
                <a:ea typeface="STXingkai" panose="02010800040101010101" pitchFamily="2" charset="-122"/>
              </a:rPr>
              <a:t> </a:t>
            </a:r>
            <a:r>
              <a:rPr lang="en-US" altLang="zh-CN" sz="1950" dirty="0">
                <a:solidFill>
                  <a:schemeClr val="bg1">
                    <a:lumMod val="75000"/>
                  </a:schemeClr>
                </a:solidFill>
                <a:latin typeface="Weibei SC" panose="03000800000000000000" pitchFamily="66" charset="-128"/>
                <a:ea typeface="Weibei SC" panose="03000800000000000000" pitchFamily="66" charset="-128"/>
              </a:rPr>
              <a:t>Transaction Per Second (TPS)</a:t>
            </a:r>
            <a:endParaRPr lang="en-US" altLang="zh-CN" sz="3000" dirty="0">
              <a:solidFill>
                <a:schemeClr val="bg1">
                  <a:lumMod val="75000"/>
                </a:schemeClr>
              </a:solidFill>
              <a:latin typeface="STXingkai" panose="02010800040101010101" pitchFamily="2" charset="-122"/>
              <a:ea typeface="STXingkai" panose="02010800040101010101" pitchFamily="2" charset="-122"/>
            </a:endParaRPr>
          </a:p>
          <a:p>
            <a:pPr lvl="1"/>
            <a:r>
              <a:rPr lang="zh-CN" altLang="en-US" sz="2700" dirty="0">
                <a:latin typeface="STXingkai" panose="02010800040101010101" pitchFamily="2" charset="-122"/>
                <a:ea typeface="STXingkai" panose="02010800040101010101" pitchFamily="2" charset="-122"/>
              </a:rPr>
              <a:t>网络数据系统的技术性指标：</a:t>
            </a:r>
            <a:r>
              <a:rPr lang="zh-CN" altLang="en-US" sz="2700" dirty="0">
                <a:solidFill>
                  <a:schemeClr val="bg1">
                    <a:lumMod val="75000"/>
                  </a:schemeClr>
                </a:solidFill>
                <a:latin typeface="STXingkai" panose="02010800040101010101" pitchFamily="2" charset="-122"/>
                <a:ea typeface="STXingkai" panose="02010800040101010101" pitchFamily="2" charset="-122"/>
              </a:rPr>
              <a:t>高性能系统可达</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1</a:t>
            </a:r>
            <a:r>
              <a:rPr lang="zh-CN" altLang="en-US" sz="2700" dirty="0">
                <a:solidFill>
                  <a:schemeClr val="bg1">
                    <a:lumMod val="75000"/>
                  </a:schemeClr>
                </a:solidFill>
                <a:latin typeface="Weibei SC" panose="03000800000000000000" pitchFamily="66" charset="-128"/>
                <a:ea typeface="Weibei SC" panose="03000800000000000000" pitchFamily="66" charset="-128"/>
              </a:rPr>
              <a:t> </a:t>
            </a:r>
            <a:r>
              <a:rPr lang="en-US" altLang="zh-CN" sz="2700" dirty="0">
                <a:solidFill>
                  <a:schemeClr val="bg1">
                    <a:lumMod val="75000"/>
                  </a:schemeClr>
                </a:solidFill>
                <a:latin typeface="Weibei SC" panose="03000800000000000000" pitchFamily="66" charset="-128"/>
                <a:ea typeface="Weibei SC" panose="03000800000000000000" pitchFamily="66" charset="-128"/>
              </a:rPr>
              <a:t>M+ TPS</a:t>
            </a:r>
            <a:endParaRPr lang="en-US" altLang="zh-CN" sz="2700" dirty="0">
              <a:solidFill>
                <a:schemeClr val="bg1">
                  <a:lumMod val="75000"/>
                </a:schemeClr>
              </a:solidFill>
              <a:latin typeface="STXingkai" panose="02010800040101010101" pitchFamily="2" charset="-122"/>
              <a:ea typeface="STXingkai" panose="02010800040101010101" pitchFamily="2" charset="-122"/>
            </a:endParaRPr>
          </a:p>
          <a:p>
            <a:pPr lvl="2"/>
            <a:r>
              <a:rPr lang="zh-CN" altLang="en-US" sz="2400" dirty="0">
                <a:latin typeface="Weibei SC" panose="03000800000000000000" pitchFamily="66" charset="-128"/>
                <a:ea typeface="Weibei SC" panose="03000800000000000000" pitchFamily="66" charset="-128"/>
              </a:rPr>
              <a:t>目前比特币大约 </a:t>
            </a:r>
            <a:r>
              <a:rPr lang="en-US" altLang="zh-CN" sz="2400" dirty="0">
                <a:latin typeface="Weibei SC" panose="03000800000000000000" pitchFamily="66" charset="-128"/>
                <a:ea typeface="Weibei SC" panose="03000800000000000000" pitchFamily="66" charset="-128"/>
              </a:rPr>
              <a:t>7 TPS</a:t>
            </a:r>
          </a:p>
          <a:p>
            <a:pPr lvl="2"/>
            <a:r>
              <a:rPr lang="zh-CN" altLang="en-US" sz="2400" dirty="0">
                <a:latin typeface="Weibei SC" panose="03000800000000000000" pitchFamily="66" charset="-128"/>
                <a:ea typeface="Weibei SC" panose="03000800000000000000" pitchFamily="66" charset="-128"/>
              </a:rPr>
              <a:t>目前以太坊公链大约 </a:t>
            </a:r>
            <a:r>
              <a:rPr lang="en-US" altLang="zh-CN" sz="2400" dirty="0">
                <a:latin typeface="Weibei SC" panose="03000800000000000000" pitchFamily="66" charset="-128"/>
                <a:ea typeface="Weibei SC" panose="03000800000000000000" pitchFamily="66" charset="-128"/>
              </a:rPr>
              <a:t>20</a:t>
            </a:r>
            <a:r>
              <a:rPr lang="zh-CN" altLang="en-US" sz="2400" dirty="0">
                <a:latin typeface="Weibei SC" panose="03000800000000000000" pitchFamily="66" charset="-128"/>
                <a:ea typeface="Weibei SC" panose="03000800000000000000" pitchFamily="66" charset="-128"/>
              </a:rPr>
              <a:t> </a:t>
            </a:r>
            <a:r>
              <a:rPr lang="en-US" altLang="zh-CN" sz="2400" dirty="0">
                <a:latin typeface="Weibei SC" panose="03000800000000000000" pitchFamily="66" charset="-128"/>
                <a:ea typeface="Weibei SC" panose="03000800000000000000" pitchFamily="66" charset="-128"/>
              </a:rPr>
              <a:t>TPS</a:t>
            </a:r>
          </a:p>
          <a:p>
            <a:pPr lvl="1"/>
            <a:r>
              <a:rPr lang="zh-CN" altLang="en-US" sz="2700" dirty="0">
                <a:latin typeface="Weibei SC" panose="03000800000000000000" pitchFamily="66" charset="-128"/>
                <a:ea typeface="Weibei SC" panose="03000800000000000000" pitchFamily="66" charset="-128"/>
              </a:rPr>
              <a:t>均</a:t>
            </a:r>
            <a:r>
              <a:rPr lang="zh-CN" altLang="en-US" sz="2700" dirty="0">
                <a:solidFill>
                  <a:srgbClr val="FF0000"/>
                </a:solidFill>
                <a:latin typeface="Weibei SC" panose="03000800000000000000" pitchFamily="66" charset="-128"/>
                <a:ea typeface="Weibei SC" panose="03000800000000000000" pitchFamily="66" charset="-128"/>
              </a:rPr>
              <a:t>不适合</a:t>
            </a:r>
            <a:r>
              <a:rPr lang="zh-CN" altLang="en-US" sz="2700" dirty="0">
                <a:latin typeface="Weibei SC" panose="03000800000000000000" pitchFamily="66" charset="-128"/>
                <a:ea typeface="Weibei SC" panose="03000800000000000000" pitchFamily="66" charset="-128"/>
              </a:rPr>
              <a:t>担任一般日常经济活动的交易平台</a:t>
            </a:r>
            <a:endParaRPr lang="en-US" altLang="zh-CN" sz="2700" dirty="0">
              <a:latin typeface="Weibei SC" panose="03000800000000000000" pitchFamily="66" charset="-128"/>
              <a:ea typeface="Weibei SC" panose="03000800000000000000" pitchFamily="66" charset="-128"/>
            </a:endParaRPr>
          </a:p>
          <a:p>
            <a:pPr lvl="2"/>
            <a:r>
              <a:rPr lang="zh-CN" altLang="en-US" sz="2400" dirty="0">
                <a:latin typeface="Weibei SC" panose="03000800000000000000" pitchFamily="66" charset="-128"/>
                <a:ea typeface="Weibei SC" panose="03000800000000000000" pitchFamily="66" charset="-128"/>
              </a:rPr>
              <a:t>绝大部分的市场交易发生在第三方（中心化）的交易所</a:t>
            </a:r>
            <a:endParaRPr lang="en-US" altLang="zh-CN" sz="240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EABDCC12-CD94-044A-9103-EBCD1D15C0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30183031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Code is Law"/>
          <p:cNvSpPr txBox="1">
            <a:spLocks noGrp="1"/>
          </p:cNvSpPr>
          <p:nvPr>
            <p:ph type="title"/>
          </p:nvPr>
        </p:nvSpPr>
        <p:spPr>
          <a:prstGeom prst="rect">
            <a:avLst/>
          </a:prstGeom>
        </p:spPr>
        <p:txBody>
          <a:bodyPr/>
          <a:lstStyle/>
          <a:p>
            <a:r>
              <a:t>Code is Law</a:t>
            </a:r>
          </a:p>
        </p:txBody>
      </p:sp>
      <p:pic>
        <p:nvPicPr>
          <p:cNvPr id="2" name="Picture 1">
            <a:extLst>
              <a:ext uri="{FF2B5EF4-FFF2-40B4-BE49-F238E27FC236}">
                <a16:creationId xmlns:a16="http://schemas.microsoft.com/office/drawing/2014/main" id="{5F80B61F-557C-DA4B-B648-84E000B270A5}"/>
              </a:ext>
            </a:extLst>
          </p:cNvPr>
          <p:cNvPicPr>
            <a:picLocks noChangeAspect="1"/>
          </p:cNvPicPr>
          <p:nvPr/>
        </p:nvPicPr>
        <p:blipFill>
          <a:blip r:embed="rId2"/>
          <a:stretch>
            <a:fillRect/>
          </a:stretch>
        </p:blipFill>
        <p:spPr>
          <a:xfrm>
            <a:off x="297685" y="966121"/>
            <a:ext cx="2524190" cy="3824530"/>
          </a:xfrm>
          <a:prstGeom prst="rect">
            <a:avLst/>
          </a:prstGeom>
        </p:spPr>
      </p:pic>
      <p:pic>
        <p:nvPicPr>
          <p:cNvPr id="3" name="Picture 2">
            <a:hlinkClick r:id="rId3"/>
            <a:extLst>
              <a:ext uri="{FF2B5EF4-FFF2-40B4-BE49-F238E27FC236}">
                <a16:creationId xmlns:a16="http://schemas.microsoft.com/office/drawing/2014/main" id="{43845F76-2595-1C4A-A5F3-10E04458D7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967" y="966121"/>
            <a:ext cx="2540065" cy="3824530"/>
          </a:xfrm>
          <a:prstGeom prst="rect">
            <a:avLst/>
          </a:prstGeom>
        </p:spPr>
      </p:pic>
      <p:pic>
        <p:nvPicPr>
          <p:cNvPr id="1026" name="Picture 2">
            <a:extLst>
              <a:ext uri="{FF2B5EF4-FFF2-40B4-BE49-F238E27FC236}">
                <a16:creationId xmlns:a16="http://schemas.microsoft.com/office/drawing/2014/main" id="{196CF856-A34F-6448-8F5C-5718877B74C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2216" y="0"/>
            <a:ext cx="178276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149F6A6-5112-AD45-8655-C30B20F825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1729364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patial Oriented Representations"/>
          <p:cNvSpPr txBox="1">
            <a:spLocks noGrp="1"/>
          </p:cNvSpPr>
          <p:nvPr>
            <p:ph type="title"/>
          </p:nvPr>
        </p:nvSpPr>
        <p:spPr>
          <a:xfrm>
            <a:off x="145916" y="343705"/>
            <a:ext cx="8832714" cy="946201"/>
          </a:xfrm>
          <a:prstGeom prst="rect">
            <a:avLst/>
          </a:prstGeom>
        </p:spPr>
        <p:txBody>
          <a:bodyPr/>
          <a:lstStyle/>
          <a:p>
            <a:pPr algn="ctr"/>
            <a:r>
              <a:rPr lang="en-US" dirty="0"/>
              <a:t>A Unified</a:t>
            </a:r>
            <a:r>
              <a:rPr dirty="0"/>
              <a:t> </a:t>
            </a:r>
            <a:r>
              <a:rPr lang="en-US" dirty="0"/>
              <a:t>Context for the Collective Cognizance</a:t>
            </a:r>
            <a:endParaRPr dirty="0"/>
          </a:p>
        </p:txBody>
      </p:sp>
      <p:pic>
        <p:nvPicPr>
          <p:cNvPr id="4" name="Picture 3">
            <a:extLst>
              <a:ext uri="{FF2B5EF4-FFF2-40B4-BE49-F238E27FC236}">
                <a16:creationId xmlns:a16="http://schemas.microsoft.com/office/drawing/2014/main" id="{68C8202F-36A4-E643-BC49-9E6FC09408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86956" y="963673"/>
            <a:ext cx="4370085" cy="3216154"/>
          </a:xfrm>
          <a:prstGeom prst="rect">
            <a:avLst/>
          </a:prstGeom>
        </p:spPr>
      </p:pic>
      <p:sp>
        <p:nvSpPr>
          <p:cNvPr id="5" name="Right Arrow 4">
            <a:extLst>
              <a:ext uri="{FF2B5EF4-FFF2-40B4-BE49-F238E27FC236}">
                <a16:creationId xmlns:a16="http://schemas.microsoft.com/office/drawing/2014/main" id="{A3CE3FEA-7945-1049-A691-AC9CC21ACE1C}"/>
              </a:ext>
            </a:extLst>
          </p:cNvPr>
          <p:cNvSpPr/>
          <p:nvPr/>
        </p:nvSpPr>
        <p:spPr>
          <a:xfrm>
            <a:off x="889908" y="4362914"/>
            <a:ext cx="7685132" cy="436881"/>
          </a:xfrm>
          <a:prstGeom prst="rightArrow">
            <a:avLst/>
          </a:prstGeom>
          <a:gradFill flip="none" rotWithShape="1">
            <a:gsLst>
              <a:gs pos="0">
                <a:srgbClr val="0070C0"/>
              </a:gs>
              <a:gs pos="100000">
                <a:srgbClr val="FF0000"/>
              </a:gs>
            </a:gsLst>
            <a:lin ang="108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before</a:t>
            </a:r>
            <a:r>
              <a:rPr lang="en-US" b="1" dirty="0">
                <a:solidFill>
                  <a:srgbClr val="FF0000"/>
                </a:solidFill>
              </a:rPr>
              <a:t>                                                     Time                                                  </a:t>
            </a:r>
            <a:r>
              <a:rPr lang="en-US" b="1" dirty="0">
                <a:solidFill>
                  <a:schemeClr val="bg1"/>
                </a:solidFill>
              </a:rPr>
              <a:t>after</a:t>
            </a:r>
          </a:p>
        </p:txBody>
      </p:sp>
      <p:sp>
        <p:nvSpPr>
          <p:cNvPr id="6" name="Up Arrow 5">
            <a:extLst>
              <a:ext uri="{FF2B5EF4-FFF2-40B4-BE49-F238E27FC236}">
                <a16:creationId xmlns:a16="http://schemas.microsoft.com/office/drawing/2014/main" id="{D88A9C22-036A-654C-B7CD-7E7515BFC942}"/>
              </a:ext>
            </a:extLst>
          </p:cNvPr>
          <p:cNvSpPr/>
          <p:nvPr/>
        </p:nvSpPr>
        <p:spPr>
          <a:xfrm>
            <a:off x="6627781" y="1039280"/>
            <a:ext cx="1338511" cy="3391173"/>
          </a:xfrm>
          <a:prstGeom prst="upArrow">
            <a:avLst>
              <a:gd name="adj1" fmla="val 50000"/>
              <a:gd name="adj2" fmla="val 53972"/>
            </a:avLst>
          </a:prstGeom>
          <a:gradFill>
            <a:gsLst>
              <a:gs pos="100000">
                <a:srgbClr val="0070C0"/>
              </a:gs>
              <a:gs pos="0">
                <a:srgbClr val="FF00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Far</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rgbClr val="FF0000"/>
                </a:solidFill>
              </a:rPr>
              <a:t>Space</a:t>
            </a:r>
          </a:p>
          <a:p>
            <a:pPr algn="ctr"/>
            <a:endParaRPr lang="en-US" sz="1200" dirty="0">
              <a:solidFill>
                <a:srgbClr val="FF0000"/>
              </a:solidFill>
            </a:endParaRPr>
          </a:p>
          <a:p>
            <a:pPr algn="ctr"/>
            <a:endParaRPr lang="en-US" sz="1200" dirty="0">
              <a:solidFill>
                <a:srgbClr val="FF0000"/>
              </a:solidFill>
            </a:endParaRPr>
          </a:p>
          <a:p>
            <a:pPr algn="ctr"/>
            <a:endParaRPr lang="en-US" sz="1200" dirty="0">
              <a:solidFill>
                <a:srgbClr val="FF0000"/>
              </a:solidFill>
            </a:endParaRPr>
          </a:p>
          <a:p>
            <a:pPr algn="ctr"/>
            <a:r>
              <a:rPr lang="en-US" sz="1200" dirty="0">
                <a:solidFill>
                  <a:schemeClr val="bg1"/>
                </a:solidFill>
              </a:rPr>
              <a:t>near</a:t>
            </a:r>
          </a:p>
          <a:p>
            <a:pPr algn="ctr"/>
            <a:endParaRPr lang="en-US" dirty="0">
              <a:solidFill>
                <a:srgbClr val="FF0000"/>
              </a:solidFill>
            </a:endParaRPr>
          </a:p>
        </p:txBody>
      </p:sp>
      <p:sp>
        <p:nvSpPr>
          <p:cNvPr id="2" name="Slide Number Placeholder 1">
            <a:extLst>
              <a:ext uri="{FF2B5EF4-FFF2-40B4-BE49-F238E27FC236}">
                <a16:creationId xmlns:a16="http://schemas.microsoft.com/office/drawing/2014/main" id="{B50CF855-5B5A-3B4D-BFA2-BA1D76E89F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56710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BF737C4-3EAC-2E4C-9CFD-DD05EE1BD681}"/>
              </a:ext>
            </a:extLst>
          </p:cNvPr>
          <p:cNvGrpSpPr/>
          <p:nvPr/>
        </p:nvGrpSpPr>
        <p:grpSpPr>
          <a:xfrm>
            <a:off x="2939770" y="1176549"/>
            <a:ext cx="3641529" cy="3651266"/>
            <a:chOff x="3919693" y="1568732"/>
            <a:chExt cx="4855372" cy="4868354"/>
          </a:xfrm>
        </p:grpSpPr>
        <p:pic>
          <p:nvPicPr>
            <p:cNvPr id="8" name="Picture 7">
              <a:extLst>
                <a:ext uri="{FF2B5EF4-FFF2-40B4-BE49-F238E27FC236}">
                  <a16:creationId xmlns:a16="http://schemas.microsoft.com/office/drawing/2014/main" id="{D63E2FD8-B433-4449-B1D5-E31ACA07289B}"/>
                </a:ext>
              </a:extLst>
            </p:cNvPr>
            <p:cNvPicPr>
              <a:picLocks noChangeAspect="1"/>
            </p:cNvPicPr>
            <p:nvPr/>
          </p:nvPicPr>
          <p:blipFill>
            <a:blip r:embed="rId3"/>
            <a:stretch>
              <a:fillRect/>
            </a:stretch>
          </p:blipFill>
          <p:spPr>
            <a:xfrm>
              <a:off x="3919693" y="1568732"/>
              <a:ext cx="4855372" cy="4868354"/>
            </a:xfrm>
            <a:prstGeom prst="rect">
              <a:avLst/>
            </a:prstGeom>
          </p:spPr>
        </p:pic>
        <p:sp>
          <p:nvSpPr>
            <p:cNvPr id="3" name="TextBox 2">
              <a:extLst>
                <a:ext uri="{FF2B5EF4-FFF2-40B4-BE49-F238E27FC236}">
                  <a16:creationId xmlns:a16="http://schemas.microsoft.com/office/drawing/2014/main" id="{C75D5B84-118E-934C-8FED-35FBE03FFBCD}"/>
                </a:ext>
              </a:extLst>
            </p:cNvPr>
            <p:cNvSpPr txBox="1"/>
            <p:nvPr/>
          </p:nvSpPr>
          <p:spPr>
            <a:xfrm>
              <a:off x="5934417" y="183941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市场</a:t>
              </a:r>
              <a:endParaRPr lang="en-US" sz="105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2415476A-B2FA-1E4D-9A35-B993288AA374}"/>
                </a:ext>
              </a:extLst>
            </p:cNvPr>
            <p:cNvSpPr txBox="1"/>
            <p:nvPr/>
          </p:nvSpPr>
          <p:spPr>
            <a:xfrm>
              <a:off x="3919693"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架构</a:t>
              </a:r>
              <a:endParaRPr lang="en-US" sz="1050" dirty="0">
                <a:solidFill>
                  <a:schemeClr val="bg1"/>
                </a:solidFill>
                <a:latin typeface="STXingkai" panose="02010800040101010101" pitchFamily="2" charset="-122"/>
                <a:ea typeface="STXingkai" panose="02010800040101010101" pitchFamily="2" charset="-122"/>
              </a:endParaRPr>
            </a:p>
          </p:txBody>
        </p:sp>
        <p:sp>
          <p:nvSpPr>
            <p:cNvPr id="11" name="TextBox 10">
              <a:extLst>
                <a:ext uri="{FF2B5EF4-FFF2-40B4-BE49-F238E27FC236}">
                  <a16:creationId xmlns:a16="http://schemas.microsoft.com/office/drawing/2014/main" id="{DC0793E1-3004-844D-A02B-1B78B8A5767C}"/>
                </a:ext>
              </a:extLst>
            </p:cNvPr>
            <p:cNvSpPr txBox="1"/>
            <p:nvPr/>
          </p:nvSpPr>
          <p:spPr>
            <a:xfrm>
              <a:off x="8108244" y="3818242"/>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执法</a:t>
              </a:r>
              <a:endParaRPr lang="en-US" sz="1050" dirty="0">
                <a:solidFill>
                  <a:schemeClr val="bg1"/>
                </a:solidFill>
                <a:latin typeface="STXingkai" panose="02010800040101010101" pitchFamily="2" charset="-122"/>
                <a:ea typeface="STXingkai" panose="02010800040101010101" pitchFamily="2" charset="-122"/>
              </a:endParaRPr>
            </a:p>
          </p:txBody>
        </p:sp>
        <p:sp>
          <p:nvSpPr>
            <p:cNvPr id="12" name="TextBox 11">
              <a:extLst>
                <a:ext uri="{FF2B5EF4-FFF2-40B4-BE49-F238E27FC236}">
                  <a16:creationId xmlns:a16="http://schemas.microsoft.com/office/drawing/2014/main" id="{1C3B6EC2-9DB1-624F-B4F1-C0EB97D9A407}"/>
                </a:ext>
              </a:extLst>
            </p:cNvPr>
            <p:cNvSpPr txBox="1"/>
            <p:nvPr/>
          </p:nvSpPr>
          <p:spPr>
            <a:xfrm>
              <a:off x="5934418" y="5859569"/>
              <a:ext cx="605293" cy="338555"/>
            </a:xfrm>
            <a:prstGeom prst="rect">
              <a:avLst/>
            </a:prstGeom>
            <a:noFill/>
          </p:spPr>
          <p:txBody>
            <a:bodyPr wrap="none" rtlCol="0">
              <a:spAutoFit/>
            </a:bodyPr>
            <a:lstStyle/>
            <a:p>
              <a:r>
                <a:rPr lang="zh-CN" altLang="en-US" sz="1050" dirty="0">
                  <a:solidFill>
                    <a:schemeClr val="bg1"/>
                  </a:solidFill>
                  <a:latin typeface="STXingkai" panose="02010800040101010101" pitchFamily="2" charset="-122"/>
                  <a:ea typeface="STXingkai" panose="02010800040101010101" pitchFamily="2" charset="-122"/>
                </a:rPr>
                <a:t>常态</a:t>
              </a:r>
              <a:endParaRPr lang="en-US" sz="1050" dirty="0">
                <a:solidFill>
                  <a:schemeClr val="bg1"/>
                </a:solidFill>
                <a:latin typeface="STXingkai" panose="02010800040101010101" pitchFamily="2" charset="-122"/>
                <a:ea typeface="STXingkai" panose="02010800040101010101" pitchFamily="2" charset="-122"/>
              </a:endParaRPr>
            </a:p>
          </p:txBody>
        </p:sp>
      </p:grpSp>
      <p:sp>
        <p:nvSpPr>
          <p:cNvPr id="10" name="Title 1"/>
          <p:cNvSpPr txBox="1"/>
          <p:nvPr/>
        </p:nvSpPr>
        <p:spPr>
          <a:xfrm>
            <a:off x="233796" y="-4664"/>
            <a:ext cx="8676409" cy="857250"/>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lvl="0">
              <a:lnSpc>
                <a:spcPct val="150000"/>
              </a:lnSpc>
              <a:defRPr/>
            </a:pPr>
            <a:r>
              <a:rPr lang="zh-CN" altLang="en-US" sz="3300" spc="225" dirty="0">
                <a:latin typeface="华文新魏" panose="02010800040101010101" pitchFamily="2" charset="-122"/>
                <a:ea typeface="华文新魏" panose="02010800040101010101" pitchFamily="2" charset="-122"/>
                <a:cs typeface="Adobe 繁黑體 Std B"/>
              </a:rPr>
              <a:t>根据时空特性分类的</a:t>
            </a:r>
            <a:r>
              <a:rPr lang="zh-CN" altLang="en-US" sz="3300" spc="225" dirty="0">
                <a:latin typeface="华文新魏" panose="02010800040101010101" pitchFamily="2" charset="-122"/>
                <a:ea typeface="华文新魏" panose="02010800040101010101" pitchFamily="2" charset="-122"/>
                <a:cs typeface="Adobe 繁黑體 Std B"/>
                <a:sym typeface="+mn-ea"/>
              </a:rPr>
              <a:t>治理</a:t>
            </a:r>
            <a:r>
              <a:rPr lang="zh-CN" altLang="en-US" sz="3300" spc="225" dirty="0">
                <a:latin typeface="华文新魏" panose="02010800040101010101" pitchFamily="2" charset="-122"/>
                <a:ea typeface="华文新魏" panose="02010800040101010101" pitchFamily="2" charset="-122"/>
                <a:cs typeface="Adobe 繁黑體 Std B"/>
              </a:rPr>
              <a:t>决策平衡手段</a:t>
            </a:r>
          </a:p>
        </p:txBody>
      </p:sp>
      <p:sp>
        <p:nvSpPr>
          <p:cNvPr id="4" name="Up Arrow 3"/>
          <p:cNvSpPr/>
          <p:nvPr/>
        </p:nvSpPr>
        <p:spPr>
          <a:xfrm>
            <a:off x="5149963" y="1332687"/>
            <a:ext cx="637699" cy="333898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350" b="1" kern="1200" dirty="0">
                <a:solidFill>
                  <a:schemeClr val="tx1"/>
                </a:solidFill>
                <a:latin typeface="Weibei SC" panose="03000800000000000000" pitchFamily="66" charset="-128"/>
                <a:ea typeface="宋体" panose="02010600030101010101" pitchFamily="2" charset="-122"/>
              </a:rPr>
              <a:t>远</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rgbClr val="FF0000"/>
                </a:solidFill>
                <a:latin typeface="Weibei SC" panose="03000800000000000000" pitchFamily="66" charset="-128"/>
                <a:ea typeface="Weibei SC" panose="03000800000000000000" pitchFamily="66" charset="-128"/>
              </a:rPr>
              <a:t>空间</a:t>
            </a: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a:p>
            <a:pPr algn="ctr" defTabSz="685800">
              <a:buClrTx/>
              <a:defRPr/>
            </a:pPr>
            <a:r>
              <a:rPr lang="zh-CN" altLang="en-US" sz="1350" b="1" kern="1200" dirty="0">
                <a:solidFill>
                  <a:schemeClr val="tx1"/>
                </a:solidFill>
                <a:latin typeface="+mn-ea"/>
              </a:rPr>
              <a:t>近</a:t>
            </a:r>
            <a:endParaRPr lang="en-US" sz="1350" b="1" kern="1200" dirty="0">
              <a:solidFill>
                <a:prstClr val="white"/>
              </a:solidFill>
              <a:latin typeface="Weibei SC" panose="03000800000000000000" pitchFamily="66" charset="-128"/>
              <a:ea typeface="Weibei SC" panose="03000800000000000000" pitchFamily="66" charset="-128"/>
            </a:endParaRPr>
          </a:p>
          <a:p>
            <a:pPr algn="ctr" defTabSz="685800">
              <a:buClrTx/>
              <a:defRPr/>
            </a:pPr>
            <a:endParaRPr lang="en-US" sz="1350" b="1" kern="1200" dirty="0">
              <a:solidFill>
                <a:srgbClr val="FF0000"/>
              </a:solidFill>
              <a:latin typeface="Weibei SC" panose="03000800000000000000" pitchFamily="66" charset="-128"/>
              <a:ea typeface="Weibei SC" panose="03000800000000000000" pitchFamily="66" charset="-128"/>
            </a:endParaRPr>
          </a:p>
        </p:txBody>
      </p:sp>
      <p:sp>
        <p:nvSpPr>
          <p:cNvPr id="2" name="Right Arrow 1"/>
          <p:cNvSpPr/>
          <p:nvPr/>
        </p:nvSpPr>
        <p:spPr>
          <a:xfrm>
            <a:off x="2063054" y="3280576"/>
            <a:ext cx="5394960" cy="448628"/>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buClrTx/>
              <a:defRPr/>
            </a:pPr>
            <a:r>
              <a:rPr lang="zh-CN" altLang="en-US" sz="1050" b="1" dirty="0">
                <a:solidFill>
                  <a:schemeClr val="tx1"/>
                </a:solidFill>
                <a:latin typeface="+mn-ea"/>
                <a:cs typeface="+mn-ea"/>
              </a:rPr>
              <a:t>前</a:t>
            </a:r>
            <a:r>
              <a:rPr lang="en-US" sz="1350" b="1" kern="1200" dirty="0">
                <a:solidFill>
                  <a:srgbClr val="FF0000"/>
                </a:solidFill>
                <a:latin typeface="+mn-ea"/>
                <a:cs typeface="+mn-ea"/>
              </a:rPr>
              <a:t>                                     </a:t>
            </a:r>
            <a:r>
              <a:rPr lang="zh-CN" altLang="en-US" sz="1350" b="1" kern="1200" dirty="0">
                <a:solidFill>
                  <a:srgbClr val="FF0000"/>
                </a:solidFill>
                <a:latin typeface="+mn-ea"/>
                <a:cs typeface="+mn-ea"/>
              </a:rPr>
              <a:t>时间</a:t>
            </a:r>
            <a:r>
              <a:rPr lang="en-US" altLang="zh-CN" sz="1350" b="1" kern="1200" dirty="0">
                <a:solidFill>
                  <a:srgbClr val="FF0000"/>
                </a:solidFill>
                <a:latin typeface="+mn-ea"/>
                <a:cs typeface="+mn-ea"/>
              </a:rPr>
              <a:t>                   </a:t>
            </a:r>
            <a:r>
              <a:rPr lang="zh-CN" altLang="en-US" sz="1350" b="1" kern="1200" dirty="0">
                <a:solidFill>
                  <a:schemeClr val="tx1"/>
                </a:solidFill>
                <a:latin typeface="+mn-ea"/>
                <a:cs typeface="+mn-ea"/>
              </a:rPr>
              <a:t>后</a:t>
            </a:r>
            <a:r>
              <a:rPr lang="en-US" sz="1350" b="1" kern="1200" dirty="0">
                <a:solidFill>
                  <a:srgbClr val="FF0000"/>
                </a:solidFill>
                <a:latin typeface="Weibei SC" panose="03000800000000000000" pitchFamily="66" charset="-128"/>
                <a:ea typeface="Weibei SC" panose="03000800000000000000" pitchFamily="66" charset="-128"/>
              </a:rPr>
              <a:t>                                      </a:t>
            </a:r>
            <a:endParaRPr lang="en-US" sz="1350" b="1" kern="1200" dirty="0">
              <a:solidFill>
                <a:prstClr val="white"/>
              </a:solidFill>
              <a:latin typeface="Weibei SC" panose="03000800000000000000" pitchFamily="66" charset="-128"/>
              <a:ea typeface="Weibei SC" panose="03000800000000000000" pitchFamily="66" charset="-128"/>
            </a:endParaRPr>
          </a:p>
        </p:txBody>
      </p:sp>
      <p:sp>
        <p:nvSpPr>
          <p:cNvPr id="6" name="TextBox 5">
            <a:extLst>
              <a:ext uri="{FF2B5EF4-FFF2-40B4-BE49-F238E27FC236}">
                <a16:creationId xmlns:a16="http://schemas.microsoft.com/office/drawing/2014/main" id="{3168210B-33F8-EF47-84DD-D66C39913472}"/>
              </a:ext>
            </a:extLst>
          </p:cNvPr>
          <p:cNvSpPr txBox="1"/>
          <p:nvPr/>
        </p:nvSpPr>
        <p:spPr>
          <a:xfrm>
            <a:off x="3611742" y="4877684"/>
            <a:ext cx="2297585" cy="346249"/>
          </a:xfrm>
          <a:prstGeom prst="rect">
            <a:avLst/>
          </a:prstGeom>
          <a:noFill/>
        </p:spPr>
        <p:txBody>
          <a:bodyPr wrap="square" rtlCol="0">
            <a:spAutoFit/>
          </a:bodyPr>
          <a:lstStyle/>
          <a:p>
            <a:pPr algn="ctr"/>
            <a:r>
              <a:rPr lang="en-US" sz="825" dirty="0"/>
              <a:t>Image Source:</a:t>
            </a:r>
            <a:r>
              <a:rPr lang="zh-CN" altLang="en-US" sz="825" dirty="0"/>
              <a:t> </a:t>
            </a:r>
            <a:r>
              <a:rPr lang="en-US" altLang="zh-CN" sz="825" dirty="0"/>
              <a:t>p</a:t>
            </a:r>
            <a:r>
              <a:rPr lang="en-US" sz="825" dirty="0"/>
              <a:t>age 123 of Code V2 by L. Lessig</a:t>
            </a:r>
          </a:p>
        </p:txBody>
      </p:sp>
      <p:sp>
        <p:nvSpPr>
          <p:cNvPr id="7" name="Slide Number Placeholder 6">
            <a:extLst>
              <a:ext uri="{FF2B5EF4-FFF2-40B4-BE49-F238E27FC236}">
                <a16:creationId xmlns:a16="http://schemas.microsoft.com/office/drawing/2014/main" id="{DAC4A69C-9976-5C46-A836-517DBD46C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extLst>
      <p:ext uri="{BB962C8B-B14F-4D97-AF65-F5344CB8AC3E}">
        <p14:creationId xmlns:p14="http://schemas.microsoft.com/office/powerpoint/2010/main" val="1483753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Lecture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4" name="Picture 3">
            <a:extLst>
              <a:ext uri="{FF2B5EF4-FFF2-40B4-BE49-F238E27FC236}">
                <a16:creationId xmlns:a16="http://schemas.microsoft.com/office/drawing/2014/main" id="{FE5E33EC-1C0A-7949-95A9-39B3029DB49D}"/>
              </a:ext>
            </a:extLst>
          </p:cNvPr>
          <p:cNvPicPr>
            <a:picLocks noChangeAspect="1"/>
          </p:cNvPicPr>
          <p:nvPr/>
        </p:nvPicPr>
        <p:blipFill>
          <a:blip r:embed="rId2"/>
          <a:stretch>
            <a:fillRect/>
          </a:stretch>
        </p:blipFill>
        <p:spPr>
          <a:xfrm>
            <a:off x="0" y="977524"/>
            <a:ext cx="9144000" cy="3188451"/>
          </a:xfrm>
          <a:prstGeom prst="rect">
            <a:avLst/>
          </a:prstGeom>
        </p:spPr>
      </p:pic>
    </p:spTree>
    <p:extLst>
      <p:ext uri="{BB962C8B-B14F-4D97-AF65-F5344CB8AC3E}">
        <p14:creationId xmlns:p14="http://schemas.microsoft.com/office/powerpoint/2010/main" val="2060153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34455893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Arts and Sciences of </a:t>
            </a:r>
            <a:r>
              <a:rPr lang="en" dirty="0" err="1"/>
              <a:t>NsM</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308008"/>
            <a:ext cx="3837000" cy="4835491"/>
          </a:xfrm>
        </p:spPr>
        <p:txBody>
          <a:bodyPr/>
          <a:lstStyle/>
          <a:p>
            <a:pPr>
              <a:buFont typeface="+mj-lt"/>
              <a:buAutoNum type="arabicPeriod"/>
            </a:pPr>
            <a:r>
              <a:rPr lang="en-US" sz="1600" dirty="0">
                <a:latin typeface="Arial Rounded MT Bold" panose="020F0704030504030204" pitchFamily="34" charset="77"/>
              </a:rPr>
              <a:t>History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Patterns of Names</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Trust-worthy Names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94348" y="3321123"/>
            <a:ext cx="3837000" cy="16078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Namespace management is the Cognitive Foundation</a:t>
            </a:r>
            <a:r>
              <a:rPr lang="en-US" sz="1600" dirty="0">
                <a:latin typeface="Arial Rounded MT Bold" panose="020F0704030504030204" pitchFamily="34" charset="77"/>
              </a:rPr>
              <a:t>.</a:t>
            </a:r>
            <a:endParaRPr lang="en-TW" sz="1600" dirty="0">
              <a:latin typeface="Arial Rounded MT Bold" panose="020F0704030504030204" pitchFamily="34" charset="77"/>
            </a:endParaRPr>
          </a:p>
        </p:txBody>
      </p:sp>
      <p:pic>
        <p:nvPicPr>
          <p:cNvPr id="3" name="Picture 2">
            <a:hlinkClick r:id="rId3"/>
            <a:extLst>
              <a:ext uri="{FF2B5EF4-FFF2-40B4-BE49-F238E27FC236}">
                <a16:creationId xmlns:a16="http://schemas.microsoft.com/office/drawing/2014/main" id="{7A42DA96-5E96-A84E-842F-2B1FC66EA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191" y="1668337"/>
            <a:ext cx="3911313" cy="1840618"/>
          </a:xfrm>
          <a:prstGeom prst="rect">
            <a:avLst/>
          </a:prstGeom>
        </p:spPr>
      </p:pic>
    </p:spTree>
    <p:extLst>
      <p:ext uri="{BB962C8B-B14F-4D97-AF65-F5344CB8AC3E}">
        <p14:creationId xmlns:p14="http://schemas.microsoft.com/office/powerpoint/2010/main" val="3467577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Meaning of being True</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5E8FEB53-E4DF-3B42-BFE6-C18F6DCC0E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5496" y="1305626"/>
            <a:ext cx="4426502" cy="2805638"/>
          </a:xfrm>
          <a:prstGeom prst="rect">
            <a:avLst/>
          </a:prstGeom>
        </p:spPr>
      </p:pic>
      <p:pic>
        <p:nvPicPr>
          <p:cNvPr id="8" name="Picture 7">
            <a:hlinkClick r:id="rId5"/>
            <a:extLst>
              <a:ext uri="{FF2B5EF4-FFF2-40B4-BE49-F238E27FC236}">
                <a16:creationId xmlns:a16="http://schemas.microsoft.com/office/drawing/2014/main" id="{95AFB400-458B-E041-86E8-E4B0D06839A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71999" y="1305626"/>
            <a:ext cx="4426505" cy="2805639"/>
          </a:xfrm>
          <a:prstGeom prst="rect">
            <a:avLst/>
          </a:prstGeom>
        </p:spPr>
      </p:pic>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7"/>
              </a:rPr>
              <a:t>[10]</a:t>
            </a:r>
            <a:r>
              <a:rPr lang="en-US" dirty="0"/>
              <a:t> </a:t>
            </a:r>
            <a:r>
              <a:rPr lang="en-US" dirty="0">
                <a:hlinkClick r:id="rId8" tooltip="Henri Poincaré"/>
              </a:rPr>
              <a:t>Henri Poincaré</a:t>
            </a:r>
            <a:endParaRPr lang="en-TW" dirty="0"/>
          </a:p>
        </p:txBody>
      </p:sp>
      <p:sp>
        <p:nvSpPr>
          <p:cNvPr id="3" name="Slide Number Placeholder 2">
            <a:extLst>
              <a:ext uri="{FF2B5EF4-FFF2-40B4-BE49-F238E27FC236}">
                <a16:creationId xmlns:a16="http://schemas.microsoft.com/office/drawing/2014/main" id="{83DAC10E-7AD7-AF4B-A205-E8445089C5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Tree>
    <p:extLst>
      <p:ext uri="{BB962C8B-B14F-4D97-AF65-F5344CB8AC3E}">
        <p14:creationId xmlns:p14="http://schemas.microsoft.com/office/powerpoint/2010/main" val="17042292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Necessity of Named abstractions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pic>
        <p:nvPicPr>
          <p:cNvPr id="3" name="Picture 2">
            <a:hlinkClick r:id="rId3"/>
            <a:extLst>
              <a:ext uri="{FF2B5EF4-FFF2-40B4-BE49-F238E27FC236}">
                <a16:creationId xmlns:a16="http://schemas.microsoft.com/office/drawing/2014/main" id="{D6069614-EE9D-104A-8C72-61EFECBB86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644" y="1673894"/>
            <a:ext cx="3917011" cy="2482709"/>
          </a:xfrm>
          <a:prstGeom prst="rect">
            <a:avLst/>
          </a:prstGeom>
        </p:spPr>
      </p:pic>
      <p:sp>
        <p:nvSpPr>
          <p:cNvPr id="4" name="TextBox 3">
            <a:extLst>
              <a:ext uri="{FF2B5EF4-FFF2-40B4-BE49-F238E27FC236}">
                <a16:creationId xmlns:a16="http://schemas.microsoft.com/office/drawing/2014/main" id="{B390897E-14FC-ED48-8A91-0609F323A3A8}"/>
              </a:ext>
            </a:extLst>
          </p:cNvPr>
          <p:cNvSpPr txBox="1"/>
          <p:nvPr/>
        </p:nvSpPr>
        <p:spPr>
          <a:xfrm>
            <a:off x="1735326" y="4600106"/>
            <a:ext cx="5673348" cy="523220"/>
          </a:xfrm>
          <a:prstGeom prst="rect">
            <a:avLst/>
          </a:prstGeom>
          <a:noFill/>
        </p:spPr>
        <p:txBody>
          <a:bodyPr wrap="none" rtlCol="0">
            <a:spAutoFit/>
          </a:bodyPr>
          <a:lstStyle/>
          <a:p>
            <a:pPr algn="ctr"/>
            <a:r>
              <a:rPr lang="en-TW" dirty="0"/>
              <a:t>Through abstraction, only compute truth within the domain of interest!</a:t>
            </a:r>
          </a:p>
          <a:p>
            <a:pPr algn="ctr"/>
            <a:r>
              <a:rPr lang="en-TW" dirty="0"/>
              <a:t>So that it can by pass the </a:t>
            </a:r>
            <a:r>
              <a:rPr lang="en-TW" b="1" dirty="0">
                <a:solidFill>
                  <a:srgbClr val="FF0000"/>
                </a:solidFill>
              </a:rPr>
              <a:t>Halting Problem</a:t>
            </a:r>
            <a:r>
              <a:rPr lang="en-TW" dirty="0"/>
              <a:t>.</a:t>
            </a:r>
          </a:p>
        </p:txBody>
      </p:sp>
      <p:pic>
        <p:nvPicPr>
          <p:cNvPr id="5" name="Picture 4">
            <a:hlinkClick r:id="rId5"/>
            <a:extLst>
              <a:ext uri="{FF2B5EF4-FFF2-40B4-BE49-F238E27FC236}">
                <a16:creationId xmlns:a16="http://schemas.microsoft.com/office/drawing/2014/main" id="{77F455C9-753D-3F4F-BF02-C221484FCE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1783" y="1673894"/>
            <a:ext cx="3000574" cy="2482709"/>
          </a:xfrm>
          <a:prstGeom prst="rect">
            <a:avLst/>
          </a:prstGeom>
        </p:spPr>
      </p:pic>
      <p:sp>
        <p:nvSpPr>
          <p:cNvPr id="2" name="Slide Number Placeholder 1">
            <a:extLst>
              <a:ext uri="{FF2B5EF4-FFF2-40B4-BE49-F238E27FC236}">
                <a16:creationId xmlns:a16="http://schemas.microsoft.com/office/drawing/2014/main" id="{E4CEA82C-66E6-BD4D-AED9-989FFF18D1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22730141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Think Mathematically?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sp>
        <p:nvSpPr>
          <p:cNvPr id="10" name="TextBox 9">
            <a:extLst>
              <a:ext uri="{FF2B5EF4-FFF2-40B4-BE49-F238E27FC236}">
                <a16:creationId xmlns:a16="http://schemas.microsoft.com/office/drawing/2014/main" id="{75EFF70B-834E-8E45-9674-68DEC59DDC7E}"/>
              </a:ext>
            </a:extLst>
          </p:cNvPr>
          <p:cNvSpPr txBox="1"/>
          <p:nvPr/>
        </p:nvSpPr>
        <p:spPr>
          <a:xfrm>
            <a:off x="2075962" y="4305770"/>
            <a:ext cx="4992072" cy="307777"/>
          </a:xfrm>
          <a:prstGeom prst="rect">
            <a:avLst/>
          </a:prstGeom>
          <a:noFill/>
        </p:spPr>
        <p:txBody>
          <a:bodyPr wrap="none" rtlCol="0">
            <a:spAutoFit/>
          </a:bodyPr>
          <a:lstStyle/>
          <a:p>
            <a:pPr algn="ctr"/>
            <a:r>
              <a:rPr lang="en-TW" dirty="0"/>
              <a:t>Russel once said: “Mathematicians’ job is about classifiying.”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1151029" y="4654162"/>
            <a:ext cx="6841938" cy="307777"/>
          </a:xfrm>
          <a:prstGeom prst="rect">
            <a:avLst/>
          </a:prstGeom>
          <a:noFill/>
        </p:spPr>
        <p:txBody>
          <a:bodyPr wrap="none" rtlCol="0">
            <a:spAutoFit/>
          </a:bodyPr>
          <a:lstStyle/>
          <a:p>
            <a:r>
              <a:rPr lang="en-US" dirty="0"/>
              <a:t>Mathematics is the art of giving the same name to different things.</a:t>
            </a:r>
            <a:r>
              <a:rPr lang="en-US" baseline="30000" dirty="0">
                <a:hlinkClick r:id="rId3"/>
              </a:rPr>
              <a:t>[10]</a:t>
            </a:r>
            <a:r>
              <a:rPr lang="en-US" dirty="0"/>
              <a:t> </a:t>
            </a:r>
            <a:r>
              <a:rPr lang="en-US" dirty="0">
                <a:hlinkClick r:id="rId4" tooltip="Henri Poincaré"/>
              </a:rPr>
              <a:t>Henri Poincaré</a:t>
            </a:r>
            <a:endParaRPr lang="en-TW" dirty="0"/>
          </a:p>
        </p:txBody>
      </p:sp>
      <p:pic>
        <p:nvPicPr>
          <p:cNvPr id="3" name="Picture 2">
            <a:extLst>
              <a:ext uri="{FF2B5EF4-FFF2-40B4-BE49-F238E27FC236}">
                <a16:creationId xmlns:a16="http://schemas.microsoft.com/office/drawing/2014/main" id="{FA5B100B-F1E5-454F-82C4-F6E5BCCF1DA6}"/>
              </a:ext>
            </a:extLst>
          </p:cNvPr>
          <p:cNvPicPr>
            <a:picLocks noChangeAspect="1"/>
          </p:cNvPicPr>
          <p:nvPr/>
        </p:nvPicPr>
        <p:blipFill>
          <a:blip r:embed="rId5"/>
          <a:stretch>
            <a:fillRect/>
          </a:stretch>
        </p:blipFill>
        <p:spPr>
          <a:xfrm>
            <a:off x="1693731" y="987045"/>
            <a:ext cx="5756534" cy="3646809"/>
          </a:xfrm>
          <a:prstGeom prst="rect">
            <a:avLst/>
          </a:prstGeom>
        </p:spPr>
      </p:pic>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Tree>
    <p:extLst>
      <p:ext uri="{BB962C8B-B14F-4D97-AF65-F5344CB8AC3E}">
        <p14:creationId xmlns:p14="http://schemas.microsoft.com/office/powerpoint/2010/main" val="27473357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hlinkClick r:id="rId3"/>
            <a:extLst>
              <a:ext uri="{FF2B5EF4-FFF2-40B4-BE49-F238E27FC236}">
                <a16:creationId xmlns:a16="http://schemas.microsoft.com/office/drawing/2014/main" id="{D81D695B-3713-A24A-B2FA-A784F6A046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364" y="1242323"/>
            <a:ext cx="2756537" cy="3710058"/>
          </a:xfrm>
          <a:prstGeom prst="rect">
            <a:avLst/>
          </a:prstGeom>
        </p:spPr>
      </p:pic>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TW" sz="2000" dirty="0"/>
              <a:t>“Mathematics is the art of giving the same </a:t>
            </a:r>
            <a:r>
              <a:rPr lang="en-TW" sz="2000" dirty="0">
                <a:solidFill>
                  <a:srgbClr val="FF0000"/>
                </a:solidFill>
              </a:rPr>
              <a:t>name</a:t>
            </a:r>
            <a:r>
              <a:rPr lang="en-TW" sz="2000" dirty="0"/>
              <a:t> to different things!”</a:t>
            </a:r>
            <a:br>
              <a:rPr lang="en-TW" sz="2000" dirty="0"/>
            </a:br>
            <a:r>
              <a:rPr lang="en-TW" sz="2000" dirty="0"/>
              <a:t>					- Henry Poincare</a:t>
            </a:r>
          </a:p>
        </p:txBody>
      </p:sp>
      <p:pic>
        <p:nvPicPr>
          <p:cNvPr id="13" name="Picture 12">
            <a:extLst>
              <a:ext uri="{FF2B5EF4-FFF2-40B4-BE49-F238E27FC236}">
                <a16:creationId xmlns:a16="http://schemas.microsoft.com/office/drawing/2014/main" id="{5D6D6D14-68F2-C148-A98B-EB0B3151CC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6927" y="2050461"/>
            <a:ext cx="1743658" cy="2753909"/>
          </a:xfrm>
          <a:prstGeom prst="rect">
            <a:avLst/>
          </a:prstGeom>
        </p:spPr>
      </p:pic>
      <p:pic>
        <p:nvPicPr>
          <p:cNvPr id="14" name="Picture 13">
            <a:hlinkClick r:id="rId6"/>
            <a:extLst>
              <a:ext uri="{FF2B5EF4-FFF2-40B4-BE49-F238E27FC236}">
                <a16:creationId xmlns:a16="http://schemas.microsoft.com/office/drawing/2014/main" id="{05FC83C7-6AE2-AA4F-9E8A-CE4836C3FA7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3261" y="2050462"/>
            <a:ext cx="1940932" cy="2748697"/>
          </a:xfrm>
          <a:prstGeom prst="rect">
            <a:avLst/>
          </a:prstGeom>
        </p:spPr>
      </p:pic>
      <p:sp>
        <p:nvSpPr>
          <p:cNvPr id="2" name="Slide Number Placeholder 1">
            <a:extLst>
              <a:ext uri="{FF2B5EF4-FFF2-40B4-BE49-F238E27FC236}">
                <a16:creationId xmlns:a16="http://schemas.microsoft.com/office/drawing/2014/main" id="{C2754555-045B-B447-9853-E86CCB7FB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4925032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How to Reason about Namespace Rigorously?</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16" name="TextBox 15">
            <a:extLst>
              <a:ext uri="{FF2B5EF4-FFF2-40B4-BE49-F238E27FC236}">
                <a16:creationId xmlns:a16="http://schemas.microsoft.com/office/drawing/2014/main" id="{B7CA3FC5-DEDC-E34C-9CF4-822BCB7ECBA9}"/>
              </a:ext>
            </a:extLst>
          </p:cNvPr>
          <p:cNvSpPr txBox="1"/>
          <p:nvPr/>
        </p:nvSpPr>
        <p:spPr>
          <a:xfrm>
            <a:off x="1048593" y="3649601"/>
            <a:ext cx="62414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hangingPunct="0">
              <a:buClrTx/>
            </a:pPr>
            <a:r>
              <a:rPr kumimoji="0" lang="en-TW" sz="1000" b="0" i="0" u="none" strike="noStrike" cap="none" spc="0" normalizeH="0" baseline="0" dirty="0">
                <a:ln>
                  <a:noFill/>
                </a:ln>
                <a:solidFill>
                  <a:srgbClr val="FFFFFF"/>
                </a:solidFill>
                <a:effectLst/>
                <a:uFillTx/>
                <a:latin typeface="+mj-lt"/>
                <a:ea typeface="+mj-ea"/>
                <a:cs typeface="+mj-cs"/>
                <a:sym typeface="Arial"/>
              </a:rPr>
              <a:t>RICH 70 </a:t>
            </a:r>
            <a:r>
              <a:rPr lang="en-US" sz="1000" dirty="0">
                <a:solidFill>
                  <a:srgbClr val="FFFFFF"/>
                </a:solidFill>
                <a:latin typeface="+mj-lt"/>
                <a:ea typeface="+mj-ea"/>
                <a:cs typeface="+mj-cs"/>
              </a:rPr>
              <a:t>Tsinghua SEA Cloud Forum</a:t>
            </a:r>
            <a:r>
              <a:rPr kumimoji="0" lang="en-TW" sz="1000" b="0" i="0" u="none" strike="noStrike" cap="none" spc="0" normalizeH="0" baseline="0" dirty="0">
                <a:ln>
                  <a:noFill/>
                </a:ln>
                <a:solidFill>
                  <a:srgbClr val="FFFFFF"/>
                </a:solidFill>
                <a:effectLst/>
                <a:uFillTx/>
                <a:latin typeface="+mj-lt"/>
                <a:ea typeface="+mj-ea"/>
                <a:cs typeface="+mj-cs"/>
                <a:sym typeface="Arial"/>
              </a:rPr>
              <a:t>, </a:t>
            </a:r>
            <a:r>
              <a:rPr lang="en-TW" sz="1000" dirty="0">
                <a:solidFill>
                  <a:srgbClr val="FFFFFF"/>
                </a:solidFill>
              </a:rPr>
              <a:t>Sep 14, 2020</a:t>
            </a:r>
            <a:endParaRPr kumimoji="0" lang="en-TW" sz="1000" b="0" i="0" u="none" strike="noStrike" cap="none" spc="0" normalizeH="0" baseline="0" dirty="0">
              <a:ln>
                <a:noFill/>
              </a:ln>
              <a:solidFill>
                <a:srgbClr val="FFFFFF"/>
              </a:solidFill>
              <a:effectLst/>
              <a:uFillTx/>
              <a:latin typeface="+mj-lt"/>
              <a:ea typeface="+mj-ea"/>
              <a:cs typeface="+mj-cs"/>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 H. E. Bambang Brodjonegoro,</a:t>
            </a:r>
          </a:p>
          <a:p>
            <a:pPr marL="0" marR="0" indent="0" algn="ctr" defTabSz="914400" rtl="0" fontAlgn="auto" latinLnBrk="0" hangingPunct="0">
              <a:lnSpc>
                <a:spcPct val="100000"/>
              </a:lnSpc>
              <a:spcBef>
                <a:spcPts val="0"/>
              </a:spcBef>
              <a:spcAft>
                <a:spcPts val="0"/>
              </a:spcAft>
              <a:buClrTx/>
              <a:buSzTx/>
              <a:buFontTx/>
              <a:buNone/>
              <a:tabLst/>
            </a:pPr>
            <a:r>
              <a:rPr kumimoji="0" lang="en-TW" sz="1000" b="0" i="0" u="none" strike="noStrike" cap="none" spc="0" normalizeH="0" baseline="0" dirty="0">
                <a:ln>
                  <a:noFill/>
                </a:ln>
                <a:solidFill>
                  <a:srgbClr val="FFFFFF"/>
                </a:solidFill>
                <a:effectLst/>
                <a:uFillTx/>
                <a:latin typeface="+mj-lt"/>
                <a:ea typeface="+mj-ea"/>
                <a:cs typeface="+mj-cs"/>
                <a:sym typeface="Arial"/>
              </a:rPr>
              <a:t>Minister of Research &amp; Technology, Indonesia</a:t>
            </a:r>
          </a:p>
        </p:txBody>
      </p:sp>
      <p:pic>
        <p:nvPicPr>
          <p:cNvPr id="2" name="Picture 1">
            <a:hlinkClick r:id="rId3"/>
            <a:extLst>
              <a:ext uri="{FF2B5EF4-FFF2-40B4-BE49-F238E27FC236}">
                <a16:creationId xmlns:a16="http://schemas.microsoft.com/office/drawing/2014/main" id="{C56980DD-9662-3C46-BC5A-F87859C9573A}"/>
              </a:ext>
            </a:extLst>
          </p:cNvPr>
          <p:cNvPicPr>
            <a:picLocks noChangeAspect="1"/>
          </p:cNvPicPr>
          <p:nvPr/>
        </p:nvPicPr>
        <p:blipFill>
          <a:blip r:embed="rId4"/>
          <a:stretch>
            <a:fillRect/>
          </a:stretch>
        </p:blipFill>
        <p:spPr>
          <a:xfrm>
            <a:off x="4033658" y="1242077"/>
            <a:ext cx="4415625" cy="3586861"/>
          </a:xfrm>
          <a:prstGeom prst="rect">
            <a:avLst/>
          </a:prstGeom>
        </p:spPr>
      </p:pic>
      <p:pic>
        <p:nvPicPr>
          <p:cNvPr id="1026" name="Picture 2" descr="Image for post">
            <a:hlinkClick r:id="rId5"/>
            <a:extLst>
              <a:ext uri="{FF2B5EF4-FFF2-40B4-BE49-F238E27FC236}">
                <a16:creationId xmlns:a16="http://schemas.microsoft.com/office/drawing/2014/main" id="{3296A38D-EF61-1C46-BBE3-64F4F90F68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48593" y="2829993"/>
            <a:ext cx="2654894" cy="22313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EBD98D9-CFCF-844D-B920-24A6B409EEC1}"/>
              </a:ext>
            </a:extLst>
          </p:cNvPr>
          <p:cNvGrpSpPr/>
          <p:nvPr/>
        </p:nvGrpSpPr>
        <p:grpSpPr>
          <a:xfrm>
            <a:off x="1112400" y="1055469"/>
            <a:ext cx="2654894" cy="1774524"/>
            <a:chOff x="1187970" y="1133475"/>
            <a:chExt cx="2654894" cy="1774524"/>
          </a:xfrm>
        </p:grpSpPr>
        <p:pic>
          <p:nvPicPr>
            <p:cNvPr id="1028" name="Picture 4" descr="Image for post">
              <a:hlinkClick r:id="rId7"/>
              <a:extLst>
                <a:ext uri="{FF2B5EF4-FFF2-40B4-BE49-F238E27FC236}">
                  <a16:creationId xmlns:a16="http://schemas.microsoft.com/office/drawing/2014/main" id="{85DD23F6-4A1D-394D-BDC2-7A5FB5AFB4E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87970" y="1133475"/>
              <a:ext cx="2654894" cy="14933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58D0C6-7B0C-F14F-BA6D-21E99EA0F808}"/>
                </a:ext>
              </a:extLst>
            </p:cNvPr>
            <p:cNvSpPr txBox="1"/>
            <p:nvPr/>
          </p:nvSpPr>
          <p:spPr>
            <a:xfrm>
              <a:off x="1341057" y="2661778"/>
              <a:ext cx="2348720" cy="246221"/>
            </a:xfrm>
            <a:prstGeom prst="rect">
              <a:avLst/>
            </a:prstGeom>
            <a:noFill/>
          </p:spPr>
          <p:txBody>
            <a:bodyPr wrap="none" rtlCol="0">
              <a:spAutoFit/>
            </a:bodyPr>
            <a:lstStyle/>
            <a:p>
              <a:r>
                <a:rPr lang="en-US" sz="500" b="1" dirty="0"/>
                <a:t>The K Framework &amp; Formal Verification Efforts in the Blockchain Space</a:t>
              </a:r>
            </a:p>
            <a:p>
              <a:r>
                <a:rPr lang="en-US" sz="500" dirty="0"/>
                <a:t>B</a:t>
              </a:r>
              <a:r>
                <a:rPr lang="en-TW" sz="500" dirty="0"/>
                <a:t>y </a:t>
              </a:r>
              <a:r>
                <a:rPr lang="en-US" sz="500" dirty="0">
                  <a:hlinkClick r:id="rId9"/>
                </a:rPr>
                <a:t>Ola Kohut</a:t>
              </a:r>
              <a:endParaRPr lang="en-TW" sz="500" dirty="0"/>
            </a:p>
          </p:txBody>
        </p:sp>
      </p:grpSp>
      <p:sp>
        <p:nvSpPr>
          <p:cNvPr id="3" name="Slide Number Placeholder 2">
            <a:extLst>
              <a:ext uri="{FF2B5EF4-FFF2-40B4-BE49-F238E27FC236}">
                <a16:creationId xmlns:a16="http://schemas.microsoft.com/office/drawing/2014/main" id="{307ADE66-5E4E-784D-9C32-393324719B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Tree>
    <p:extLst>
      <p:ext uri="{BB962C8B-B14F-4D97-AF65-F5344CB8AC3E}">
        <p14:creationId xmlns:p14="http://schemas.microsoft.com/office/powerpoint/2010/main" val="1139644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22674592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410510" y="416153"/>
            <a:ext cx="6322979"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NsM</a:t>
            </a:r>
            <a:r>
              <a:rPr lang="en" dirty="0"/>
              <a:t> at Scale!</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sp>
        <p:nvSpPr>
          <p:cNvPr id="4" name="Text Placeholder 3">
            <a:extLst>
              <a:ext uri="{FF2B5EF4-FFF2-40B4-BE49-F238E27FC236}">
                <a16:creationId xmlns:a16="http://schemas.microsoft.com/office/drawing/2014/main" id="{44E6FB71-C0D7-094C-B16B-17D922978D9D}"/>
              </a:ext>
            </a:extLst>
          </p:cNvPr>
          <p:cNvSpPr>
            <a:spLocks noGrp="1"/>
          </p:cNvSpPr>
          <p:nvPr>
            <p:ph type="body" idx="2"/>
          </p:nvPr>
        </p:nvSpPr>
        <p:spPr>
          <a:xfrm>
            <a:off x="4939500" y="1350008"/>
            <a:ext cx="3837000" cy="3390241"/>
          </a:xfrm>
        </p:spPr>
        <p:txBody>
          <a:bodyPr/>
          <a:lstStyle/>
          <a:p>
            <a:pPr>
              <a:buFont typeface="+mj-lt"/>
              <a:buAutoNum type="arabicPeriod"/>
            </a:pPr>
            <a:r>
              <a:rPr lang="en-US" sz="1600" dirty="0">
                <a:latin typeface="Arial Rounded MT Bold" panose="020F0704030504030204" pitchFamily="34" charset="77"/>
              </a:rPr>
              <a:t>Relations on the Web</a:t>
            </a:r>
          </a:p>
          <a:p>
            <a:pPr>
              <a:buFont typeface="+mj-lt"/>
              <a:buAutoNum type="arabicPeriod"/>
            </a:pPr>
            <a:endParaRPr lang="en-US"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URL: Universal Resource Locator</a:t>
            </a:r>
          </a:p>
          <a:p>
            <a:pPr>
              <a:buFont typeface="+mj-lt"/>
              <a:buAutoNum type="arabicPeriod"/>
            </a:pPr>
            <a:endParaRPr lang="en-TW" sz="1600" dirty="0">
              <a:latin typeface="Arial Rounded MT Bold" panose="020F0704030504030204" pitchFamily="34" charset="77"/>
            </a:endParaRPr>
          </a:p>
          <a:p>
            <a:pPr>
              <a:buFont typeface="+mj-lt"/>
              <a:buAutoNum type="arabicPeriod"/>
            </a:pPr>
            <a:r>
              <a:rPr lang="en-US" sz="1600" dirty="0">
                <a:latin typeface="Arial Rounded MT Bold" panose="020F0704030504030204" pitchFamily="34" charset="77"/>
              </a:rPr>
              <a:t>Universal Data Formats</a:t>
            </a:r>
            <a:endParaRPr lang="en-TW" sz="1600" dirty="0">
              <a:latin typeface="Arial Rounded MT Bold" panose="020F0704030504030204" pitchFamily="34" charset="77"/>
            </a:endParaRPr>
          </a:p>
        </p:txBody>
      </p:sp>
      <p:sp>
        <p:nvSpPr>
          <p:cNvPr id="10" name="Text Placeholder 3">
            <a:extLst>
              <a:ext uri="{FF2B5EF4-FFF2-40B4-BE49-F238E27FC236}">
                <a16:creationId xmlns:a16="http://schemas.microsoft.com/office/drawing/2014/main" id="{5CC91F14-43E3-4B41-8027-C5E9CB23035B}"/>
              </a:ext>
            </a:extLst>
          </p:cNvPr>
          <p:cNvSpPr txBox="1">
            <a:spLocks/>
          </p:cNvSpPr>
          <p:nvPr/>
        </p:nvSpPr>
        <p:spPr>
          <a:xfrm>
            <a:off x="255445" y="3501085"/>
            <a:ext cx="3837000" cy="13690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ctr">
              <a:buFont typeface="Arial"/>
              <a:buNone/>
            </a:pPr>
            <a:r>
              <a:rPr lang="en-US" dirty="0">
                <a:latin typeface="Arial Rounded MT Bold" panose="020F0704030504030204" pitchFamily="34" charset="77"/>
              </a:rPr>
              <a:t>Physical Objects connected through Namespaces</a:t>
            </a:r>
            <a:endParaRPr lang="en-TW" sz="1600" dirty="0">
              <a:latin typeface="Arial Rounded MT Bold" panose="020F0704030504030204" pitchFamily="34" charset="77"/>
            </a:endParaRPr>
          </a:p>
        </p:txBody>
      </p:sp>
      <p:pic>
        <p:nvPicPr>
          <p:cNvPr id="3" name="Picture 2">
            <a:extLst>
              <a:ext uri="{FF2B5EF4-FFF2-40B4-BE49-F238E27FC236}">
                <a16:creationId xmlns:a16="http://schemas.microsoft.com/office/drawing/2014/main" id="{D65E9BEF-D682-FD46-8F7F-008F25AC3511}"/>
              </a:ext>
            </a:extLst>
          </p:cNvPr>
          <p:cNvPicPr>
            <a:picLocks noChangeAspect="1"/>
          </p:cNvPicPr>
          <p:nvPr/>
        </p:nvPicPr>
        <p:blipFill>
          <a:blip r:embed="rId3"/>
          <a:stretch>
            <a:fillRect/>
          </a:stretch>
        </p:blipFill>
        <p:spPr>
          <a:xfrm>
            <a:off x="1049995" y="1518057"/>
            <a:ext cx="2247900" cy="2209800"/>
          </a:xfrm>
          <a:prstGeom prst="rect">
            <a:avLst/>
          </a:prstGeom>
        </p:spPr>
      </p:pic>
    </p:spTree>
    <p:extLst>
      <p:ext uri="{BB962C8B-B14F-4D97-AF65-F5344CB8AC3E}">
        <p14:creationId xmlns:p14="http://schemas.microsoft.com/office/powerpoint/2010/main" val="712842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CD0532-44B6-6041-B727-C3B8E82FA55F}"/>
              </a:ext>
            </a:extLst>
          </p:cNvPr>
          <p:cNvSpPr>
            <a:spLocks noGrp="1"/>
          </p:cNvSpPr>
          <p:nvPr>
            <p:ph type="title"/>
          </p:nvPr>
        </p:nvSpPr>
        <p:spPr/>
        <p:txBody>
          <a:bodyPr/>
          <a:lstStyle/>
          <a:p>
            <a:pPr algn="ctr"/>
            <a:r>
              <a:rPr lang="en-US" sz="2000" dirty="0"/>
              <a:t>Namespace Management on the Global Scale</a:t>
            </a:r>
            <a:br>
              <a:rPr lang="en-US" sz="2000" dirty="0"/>
            </a:br>
            <a:endParaRPr lang="en-TW" sz="2000" dirty="0"/>
          </a:p>
        </p:txBody>
      </p:sp>
      <p:sp>
        <p:nvSpPr>
          <p:cNvPr id="2" name="TextBox 1">
            <a:extLst>
              <a:ext uri="{FF2B5EF4-FFF2-40B4-BE49-F238E27FC236}">
                <a16:creationId xmlns:a16="http://schemas.microsoft.com/office/drawing/2014/main" id="{D9439BC1-973E-A140-AF7B-3CCEB032D4E9}"/>
              </a:ext>
            </a:extLst>
          </p:cNvPr>
          <p:cNvSpPr txBox="1"/>
          <p:nvPr/>
        </p:nvSpPr>
        <p:spPr>
          <a:xfrm>
            <a:off x="893749" y="4405139"/>
            <a:ext cx="7356501" cy="523220"/>
          </a:xfrm>
          <a:prstGeom prst="rect">
            <a:avLst/>
          </a:prstGeom>
          <a:noFill/>
        </p:spPr>
        <p:txBody>
          <a:bodyPr wrap="none" rtlCol="0">
            <a:spAutoFit/>
          </a:bodyPr>
          <a:lstStyle/>
          <a:p>
            <a:pPr algn="ctr"/>
            <a:r>
              <a:rPr lang="en-US" dirty="0"/>
              <a:t>Berners-Lee called his vision for the web “utopian.” </a:t>
            </a:r>
          </a:p>
          <a:p>
            <a:pPr algn="ctr"/>
            <a:r>
              <a:rPr lang="en-US" dirty="0"/>
              <a:t>He wanted it to be a place where </a:t>
            </a:r>
            <a:r>
              <a:rPr lang="en-US" dirty="0">
                <a:solidFill>
                  <a:srgbClr val="FF0000"/>
                </a:solidFill>
              </a:rPr>
              <a:t>all people </a:t>
            </a:r>
            <a:r>
              <a:rPr lang="en-US" dirty="0"/>
              <a:t>had access to the best information at </a:t>
            </a:r>
            <a:r>
              <a:rPr lang="en-US" dirty="0">
                <a:solidFill>
                  <a:srgbClr val="FF0000"/>
                </a:solidFill>
              </a:rPr>
              <a:t>any time</a:t>
            </a:r>
            <a:r>
              <a:rPr lang="en-US" dirty="0"/>
              <a:t>.</a:t>
            </a:r>
          </a:p>
        </p:txBody>
      </p:sp>
      <p:grpSp>
        <p:nvGrpSpPr>
          <p:cNvPr id="3" name="Group 2">
            <a:extLst>
              <a:ext uri="{FF2B5EF4-FFF2-40B4-BE49-F238E27FC236}">
                <a16:creationId xmlns:a16="http://schemas.microsoft.com/office/drawing/2014/main" id="{DBDECBE4-A019-D048-81A4-34BBE800EF54}"/>
              </a:ext>
            </a:extLst>
          </p:cNvPr>
          <p:cNvGrpSpPr/>
          <p:nvPr/>
        </p:nvGrpSpPr>
        <p:grpSpPr>
          <a:xfrm>
            <a:off x="118141" y="1333157"/>
            <a:ext cx="3885313" cy="2849992"/>
            <a:chOff x="244956" y="1286436"/>
            <a:chExt cx="3885313" cy="2849992"/>
          </a:xfrm>
        </p:grpSpPr>
        <p:pic>
          <p:nvPicPr>
            <p:cNvPr id="5122" name="Picture 2" descr="Screen-shot of the first line-mode browser">
              <a:hlinkClick r:id="rId3"/>
              <a:extLst>
                <a:ext uri="{FF2B5EF4-FFF2-40B4-BE49-F238E27FC236}">
                  <a16:creationId xmlns:a16="http://schemas.microsoft.com/office/drawing/2014/main" id="{D2C48B35-1A6B-1049-A6B1-6154F66D1E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4956" y="1286436"/>
              <a:ext cx="3885313" cy="2849992"/>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C837B4AC-6346-E94D-A4D8-B5E3A0EE8538}"/>
                </a:ext>
              </a:extLst>
            </p:cNvPr>
            <p:cNvSpPr/>
            <p:nvPr/>
          </p:nvSpPr>
          <p:spPr>
            <a:xfrm>
              <a:off x="460538" y="3023525"/>
              <a:ext cx="614050" cy="220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3" name="Picture 3" descr="Tim Berners-Lee...">
            <a:hlinkClick r:id="rId5"/>
            <a:extLst>
              <a:ext uri="{FF2B5EF4-FFF2-40B4-BE49-F238E27FC236}">
                <a16:creationId xmlns:a16="http://schemas.microsoft.com/office/drawing/2014/main" id="{6DF0E750-A230-814F-A0D2-8BAF210B50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19036" y="1333157"/>
            <a:ext cx="4261671" cy="2849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7"/>
            <a:extLst>
              <a:ext uri="{FF2B5EF4-FFF2-40B4-BE49-F238E27FC236}">
                <a16:creationId xmlns:a16="http://schemas.microsoft.com/office/drawing/2014/main" id="{48D9B60A-61B9-6948-8652-95BC49834E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32187" y="3708386"/>
            <a:ext cx="3279623" cy="696753"/>
          </a:xfrm>
          <a:prstGeom prst="rect">
            <a:avLst/>
          </a:prstGeom>
        </p:spPr>
      </p:pic>
      <p:pic>
        <p:nvPicPr>
          <p:cNvPr id="5125" name="Picture 5" descr="info.cern.ch logo">
            <a:hlinkClick r:id="rId9"/>
            <a:extLst>
              <a:ext uri="{FF2B5EF4-FFF2-40B4-BE49-F238E27FC236}">
                <a16:creationId xmlns:a16="http://schemas.microsoft.com/office/drawing/2014/main" id="{21141C53-BCF9-184A-9CA1-AC1BE315D8B5}"/>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08192" y="921391"/>
            <a:ext cx="1498230" cy="379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a:extLst>
              <a:ext uri="{FF2B5EF4-FFF2-40B4-BE49-F238E27FC236}">
                <a16:creationId xmlns:a16="http://schemas.microsoft.com/office/drawing/2014/main" id="{DB608177-937F-5140-81E5-F5316C75FD0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79810" y="2280869"/>
            <a:ext cx="1951484" cy="846534"/>
          </a:xfrm>
          <a:prstGeom prst="rect">
            <a:avLst/>
          </a:prstGeom>
        </p:spPr>
      </p:pic>
      <p:sp>
        <p:nvSpPr>
          <p:cNvPr id="6" name="Slide Number Placeholder 5">
            <a:extLst>
              <a:ext uri="{FF2B5EF4-FFF2-40B4-BE49-F238E27FC236}">
                <a16:creationId xmlns:a16="http://schemas.microsoft.com/office/drawing/2014/main" id="{07507632-60CC-5949-BA46-28670C4D9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spTree>
    <p:extLst>
      <p:ext uri="{BB962C8B-B14F-4D97-AF65-F5344CB8AC3E}">
        <p14:creationId xmlns:p14="http://schemas.microsoft.com/office/powerpoint/2010/main" val="32661273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err="1"/>
              <a:t>Paxos</a:t>
            </a:r>
            <a:r>
              <a:rPr lang="en-US" dirty="0"/>
              <a:t> and Raft for Collective Consciousness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pic>
        <p:nvPicPr>
          <p:cNvPr id="4" name="Picture 3">
            <a:hlinkClick r:id="rId2"/>
            <a:extLst>
              <a:ext uri="{FF2B5EF4-FFF2-40B4-BE49-F238E27FC236}">
                <a16:creationId xmlns:a16="http://schemas.microsoft.com/office/drawing/2014/main" id="{8575295A-9778-9B4A-8FB3-77C361361B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806" y="1271618"/>
            <a:ext cx="2434209" cy="2496388"/>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283992" y="1692934"/>
            <a:ext cx="2648482" cy="307777"/>
          </a:xfrm>
          <a:prstGeom prst="rect">
            <a:avLst/>
          </a:prstGeom>
          <a:noFill/>
        </p:spPr>
        <p:txBody>
          <a:bodyPr wrap="none" rtlCol="0">
            <a:spAutoFit/>
          </a:bodyPr>
          <a:lstStyle/>
          <a:p>
            <a:r>
              <a:rPr lang="en-US" dirty="0"/>
              <a:t>Namespace = Cognitive Space</a:t>
            </a:r>
          </a:p>
        </p:txBody>
      </p:sp>
      <p:pic>
        <p:nvPicPr>
          <p:cNvPr id="5" name="Picture 4">
            <a:hlinkClick r:id="rId4"/>
            <a:extLst>
              <a:ext uri="{FF2B5EF4-FFF2-40B4-BE49-F238E27FC236}">
                <a16:creationId xmlns:a16="http://schemas.microsoft.com/office/drawing/2014/main" id="{96F60ED9-BCB3-7A49-9A54-3C4E3C63A1FE}"/>
              </a:ext>
            </a:extLst>
          </p:cNvPr>
          <p:cNvPicPr>
            <a:picLocks noChangeAspect="1"/>
          </p:cNvPicPr>
          <p:nvPr/>
        </p:nvPicPr>
        <p:blipFill>
          <a:blip r:embed="rId5"/>
          <a:stretch>
            <a:fillRect/>
          </a:stretch>
        </p:blipFill>
        <p:spPr>
          <a:xfrm>
            <a:off x="2685079" y="1116949"/>
            <a:ext cx="6003526" cy="3743068"/>
          </a:xfrm>
          <a:prstGeom prst="rect">
            <a:avLst/>
          </a:prstGeom>
        </p:spPr>
      </p:pic>
    </p:spTree>
    <p:extLst>
      <p:ext uri="{BB962C8B-B14F-4D97-AF65-F5344CB8AC3E}">
        <p14:creationId xmlns:p14="http://schemas.microsoft.com/office/powerpoint/2010/main" val="31617263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 Newsletter by Slidesgo">
  <a:themeElements>
    <a:clrScheme name="Tech Newsletter by Slidesgo">
      <a:dk1>
        <a:srgbClr val="05214A"/>
      </a:dk1>
      <a:lt1>
        <a:srgbClr val="AAFFEE"/>
      </a:lt1>
      <a:dk2>
        <a:srgbClr val="A7A7A7"/>
      </a:dk2>
      <a:lt2>
        <a:srgbClr val="535353"/>
      </a:lt2>
      <a:accent1>
        <a:srgbClr val="98FFEA"/>
      </a:accent1>
      <a:accent2>
        <a:srgbClr val="62F8DA"/>
      </a:accent2>
      <a:accent3>
        <a:srgbClr val="28497A"/>
      </a:accent3>
      <a:accent4>
        <a:srgbClr val="1A4079"/>
      </a:accent4>
      <a:accent5>
        <a:srgbClr val="041B3D"/>
      </a:accent5>
      <a:accent6>
        <a:srgbClr val="092A5C"/>
      </a:accent6>
      <a:hlink>
        <a:srgbClr val="0000FF"/>
      </a:hlink>
      <a:folHlink>
        <a:srgbClr val="FF00FF"/>
      </a:folHlink>
    </a:clrScheme>
    <a:fontScheme name="Tech Newsletter by Slidesgo">
      <a:majorFont>
        <a:latin typeface="Arial"/>
        <a:ea typeface="Arial"/>
        <a:cs typeface="Arial"/>
      </a:majorFont>
      <a:minorFont>
        <a:latin typeface="Helvetica"/>
        <a:ea typeface="Helvetica"/>
        <a:cs typeface="Helvetica"/>
      </a:minorFont>
    </a:fontScheme>
    <a:fmtScheme name="Tech Newslett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5214A"/>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AAFFEE"/>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5784</TotalTime>
  <Words>5780</Words>
  <Application>Microsoft Macintosh PowerPoint</Application>
  <PresentationFormat>On-screen Show (16:9)</PresentationFormat>
  <Paragraphs>875</Paragraphs>
  <Slides>127</Slides>
  <Notes>67</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127</vt:i4>
      </vt:variant>
    </vt:vector>
  </HeadingPairs>
  <TitlesOfParts>
    <vt:vector size="144" baseType="lpstr">
      <vt:lpstr>Adobe 繁黑體 Std B</vt:lpstr>
      <vt:lpstr>Exo 2</vt:lpstr>
      <vt:lpstr>Roboto Condensed Light</vt:lpstr>
      <vt:lpstr>宋体</vt:lpstr>
      <vt:lpstr>华文行楷</vt:lpstr>
      <vt:lpstr>华文行楷</vt:lpstr>
      <vt:lpstr>STXinwei</vt:lpstr>
      <vt:lpstr>STXinwei</vt:lpstr>
      <vt:lpstr>Weibei SC</vt:lpstr>
      <vt:lpstr>Arial</vt:lpstr>
      <vt:lpstr>Arial Rounded MT Bold</vt:lpstr>
      <vt:lpstr>Calibri</vt:lpstr>
      <vt:lpstr>Century Gothic</vt:lpstr>
      <vt:lpstr>Helvetica</vt:lpstr>
      <vt:lpstr>Times</vt:lpstr>
      <vt:lpstr>Simple Light</vt:lpstr>
      <vt:lpstr>Tech Newsletter by Slidesgo</vt:lpstr>
      <vt:lpstr>超越学科界限的认知基础 Transdisciplinary Cognitive Foundation</vt:lpstr>
      <vt:lpstr>Soundness</vt:lpstr>
      <vt:lpstr>A Story Telling site about Alan Turing</vt:lpstr>
      <vt:lpstr>Propositions</vt:lpstr>
      <vt:lpstr>Cognitive Scientists are always struggling with the same question</vt:lpstr>
      <vt:lpstr>PowerPoint Presentation</vt:lpstr>
      <vt:lpstr>Main Thesis of today’s lecture: “How do you know that you know?” “Writing Technology” being the a way to help reach consensus?</vt:lpstr>
      <vt:lpstr>Language Independent Analysis Methods</vt:lpstr>
      <vt:lpstr>A Cognitive Foundation X makes sense in Context Y</vt:lpstr>
      <vt:lpstr>The Origin of Writing</vt:lpstr>
      <vt:lpstr>Extensive studies could miss the significance of the message?</vt:lpstr>
      <vt:lpstr>The first Language Design Strategy</vt:lpstr>
      <vt:lpstr>Accountants and the Invention of Writing</vt:lpstr>
      <vt:lpstr>Double Entry Book Keeping is the foundation of Capitalism</vt:lpstr>
      <vt:lpstr>复式记账 ：僧人，数学与魔法</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魔法：超越认知的边界？</vt:lpstr>
      <vt:lpstr>Moore’s Law and the “clockspeed” of  Semi Conductor Industry</vt:lpstr>
      <vt:lpstr>Ray Kurzweil’s Version of Moore’s Law</vt:lpstr>
      <vt:lpstr>PowerPoint Presentation</vt:lpstr>
      <vt:lpstr>打破认知边界的传奇符咒</vt:lpstr>
      <vt:lpstr>PowerPoint Presentation</vt:lpstr>
      <vt:lpstr>零交易成本与规模化账本技术催生的新行业</vt:lpstr>
      <vt:lpstr>平衡账本的策略决定组织的活性与安全性</vt:lpstr>
      <vt:lpstr>区块链平衡了多类型的资源博弈</vt:lpstr>
      <vt:lpstr>平衡积分卡：利益相关方之间的动态平衡</vt:lpstr>
      <vt:lpstr>Objective &amp; Key Results (OKRs)</vt:lpstr>
      <vt:lpstr>Abstraction</vt:lpstr>
      <vt:lpstr>Git Being the Process Organization Model Preserve Event Ordering Information</vt:lpstr>
      <vt:lpstr>What is CICD and DevOps? Continuous Integration, Continuous Delivery/Deployment</vt:lpstr>
      <vt:lpstr>Smart Contract with Observable Historical Data</vt:lpstr>
      <vt:lpstr>GitOps: Git as the Single Source of Truth</vt:lpstr>
      <vt:lpstr>Ricardian Contract Socially Binding Digital Twin</vt:lpstr>
      <vt:lpstr>A Smarter Smart Contract</vt:lpstr>
      <vt:lpstr>Service Mesh (Istio) and Human Phsiology Checks and Balances</vt:lpstr>
      <vt:lpstr>Service Mesh (Istio) and Human Phsiology Checks and Balances</vt:lpstr>
      <vt:lpstr>IaaS: Infrastructure as a Service</vt:lpstr>
      <vt:lpstr>Abstraction</vt:lpstr>
      <vt:lpstr>Connecting Abstract and Concrete Domains</vt:lpstr>
      <vt:lpstr>The Basic Working Principle of Composition</vt:lpstr>
      <vt:lpstr>Arrow Chasing Computation</vt:lpstr>
      <vt:lpstr>A short introduction video</vt:lpstr>
      <vt:lpstr>Abstraction</vt:lpstr>
      <vt:lpstr>In the world of Internet of Things Checks and Balances</vt:lpstr>
      <vt:lpstr>A New Kind of Operating Systems with built-in Governance</vt:lpstr>
      <vt:lpstr>Book Keeping/Ledger Technologies</vt:lpstr>
      <vt:lpstr>Not Information Asymmetry, but promote the Principle of Information Symmetry</vt:lpstr>
      <vt:lpstr>Open and then Free</vt:lpstr>
      <vt:lpstr>Participation Model and Data Agencies</vt:lpstr>
      <vt:lpstr>Cybernetics and the Social Behavioral Science</vt:lpstr>
      <vt:lpstr>Cybernetics: Communication and Control</vt:lpstr>
      <vt:lpstr>Cybernetics at a Scale of Internet Economy</vt:lpstr>
      <vt:lpstr>The Service Value Chain of the Networked Economy</vt:lpstr>
      <vt:lpstr>Concrete Activities in Daily Workflow</vt:lpstr>
      <vt:lpstr>Abstract Specification</vt:lpstr>
      <vt:lpstr>Where is Paxos?</vt:lpstr>
      <vt:lpstr>Paxos Visualized</vt:lpstr>
      <vt:lpstr>A Talk on the subject of Paxos</vt:lpstr>
      <vt:lpstr>A Talk on the subject of Raft</vt:lpstr>
      <vt:lpstr>ETCD and Raft</vt:lpstr>
      <vt:lpstr>Homotopy Theory and Maps</vt:lpstr>
      <vt:lpstr>Assigning Names to spaces becomes clearly useful</vt:lpstr>
      <vt:lpstr>Namespace Management in Time</vt:lpstr>
      <vt:lpstr>A Common Trick in Data Verification</vt:lpstr>
      <vt:lpstr>The notion of Symmetry/Symmetry-breaking</vt:lpstr>
      <vt:lpstr>Why is Simplicity in NsM so Strategic</vt:lpstr>
      <vt:lpstr>NsM under a Biological/Economic Control System</vt:lpstr>
      <vt:lpstr>Simplicity in NsM is Strategic!</vt:lpstr>
      <vt:lpstr>Abstraction</vt:lpstr>
      <vt:lpstr>区块链：赋予数据物理意义的可信计算技术</vt:lpstr>
      <vt:lpstr>PowerPoint Presentation</vt:lpstr>
      <vt:lpstr>PowerPoint Presentation</vt:lpstr>
      <vt:lpstr>PowerPoint Presentation</vt:lpstr>
      <vt:lpstr>区块链的设想： 规模化备份的滚动数据，提高被任意篡改的困难度， 从而提高可信程度</vt:lpstr>
      <vt:lpstr>PowerPoint Presentation</vt:lpstr>
      <vt:lpstr>PowerPoint Presentation</vt:lpstr>
      <vt:lpstr>交易成本与测试成本的关联</vt:lpstr>
      <vt:lpstr>账本技术加速了社会技术的发展</vt:lpstr>
      <vt:lpstr>区块链的多层次安全性</vt:lpstr>
      <vt:lpstr>区块链的活性指标</vt:lpstr>
      <vt:lpstr>Code is Law</vt:lpstr>
      <vt:lpstr>A Unified Context for the Collective Cognizance</vt:lpstr>
      <vt:lpstr>PowerPoint Presentation</vt:lpstr>
      <vt:lpstr>Lecture Outline</vt:lpstr>
      <vt:lpstr>Arts and Sciences of NsM</vt:lpstr>
      <vt:lpstr>The Meaning of being True</vt:lpstr>
      <vt:lpstr>The Necessity of Named abstractions</vt:lpstr>
      <vt:lpstr>How to Think Mathematically?</vt:lpstr>
      <vt:lpstr>“Mathematics is the art of giving the same name to different things!”      - Henry Poincare</vt:lpstr>
      <vt:lpstr>How to Reason about Namespace Rigorously?</vt:lpstr>
      <vt:lpstr>Approximate Truth through Multiple Abstractions</vt:lpstr>
      <vt:lpstr>NsM at Scale!</vt:lpstr>
      <vt:lpstr>Namespace Management on the Global Scale </vt:lpstr>
      <vt:lpstr>Paxos and Raft for Collective Consciousness</vt:lpstr>
      <vt:lpstr>Name Namespaces of Paxo and Raft</vt:lpstr>
      <vt:lpstr>Think of Service DevOps</vt:lpstr>
      <vt:lpstr>Service Evolution in the Abstract</vt:lpstr>
      <vt:lpstr>Comparing Paxos and Raft</vt:lpstr>
      <vt:lpstr>Iteratively Fixing Security Problems</vt:lpstr>
      <vt:lpstr>The Version Control, Built, Test, Stage, Deploy are Conducted by Human Instructions</vt:lpstr>
      <vt:lpstr>A compositional view of system correctness</vt:lpstr>
      <vt:lpstr>The Commit-Built-Test-Stage-Deploy are Fully Automated</vt:lpstr>
      <vt:lpstr>Continuously Adjust the  Correctness Area</vt:lpstr>
      <vt:lpstr>Abstraction</vt:lpstr>
      <vt:lpstr>Cognitive Awareness in Various Namespaces</vt:lpstr>
      <vt:lpstr>The CAP Theorem in NsM</vt:lpstr>
      <vt:lpstr>Abstraction</vt:lpstr>
      <vt:lpstr>SLA, OLA, and UC</vt:lpstr>
      <vt:lpstr>Abstract Specification Format IT Service Management through SLA</vt:lpstr>
      <vt:lpstr>Concrete Implementation ITIL: Accounting System for Safety and Liveness</vt:lpstr>
      <vt:lpstr>Digital Tools in Software Containers</vt:lpstr>
      <vt:lpstr>PowerPoint Presentation</vt:lpstr>
      <vt:lpstr>Why is this a big deal?</vt:lpstr>
      <vt:lpstr>You are in the Universal Namespace, now!</vt:lpstr>
      <vt:lpstr>Symmetric Namespace Management enables domain neutral reuse</vt:lpstr>
      <vt:lpstr>How to organize a unifying Trust-worthy Namespace?</vt:lpstr>
      <vt:lpstr>Kleene’s MetaMath at work all the time!</vt:lpstr>
      <vt:lpstr>Writing everything in Arrows</vt:lpstr>
      <vt:lpstr>Computers doing all the writing and rewriting…</vt:lpstr>
      <vt:lpstr>Summary</vt:lpstr>
      <vt:lpstr>Your actions before Oct 19, 2020</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1373</cp:revision>
  <dcterms:modified xsi:type="dcterms:W3CDTF">2020-10-13T02:22:42Z</dcterms:modified>
</cp:coreProperties>
</file>